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2" r:id="rId2"/>
    <p:sldId id="341" r:id="rId3"/>
    <p:sldId id="340" r:id="rId4"/>
    <p:sldId id="321" r:id="rId5"/>
    <p:sldId id="323" r:id="rId6"/>
    <p:sldId id="324" r:id="rId7"/>
    <p:sldId id="339" r:id="rId8"/>
    <p:sldId id="325" r:id="rId9"/>
    <p:sldId id="327" r:id="rId10"/>
    <p:sldId id="328" r:id="rId11"/>
    <p:sldId id="329" r:id="rId12"/>
    <p:sldId id="330" r:id="rId13"/>
    <p:sldId id="342" r:id="rId14"/>
    <p:sldId id="343" r:id="rId15"/>
    <p:sldId id="337" r:id="rId16"/>
    <p:sldId id="326" r:id="rId17"/>
    <p:sldId id="338" r:id="rId18"/>
    <p:sldId id="332" r:id="rId19"/>
    <p:sldId id="331" r:id="rId20"/>
    <p:sldId id="333" r:id="rId21"/>
    <p:sldId id="334" r:id="rId22"/>
    <p:sldId id="297" r:id="rId23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Wingdings 3" panose="05040102010807070707" pitchFamily="18" charset="2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A02"/>
    <a:srgbClr val="ABBC36"/>
    <a:srgbClr val="CCCC00"/>
    <a:srgbClr val="808000"/>
    <a:srgbClr val="E0F825"/>
    <a:srgbClr val="1D3009"/>
    <a:srgbClr val="B81883"/>
    <a:srgbClr val="727866"/>
    <a:srgbClr val="595E50"/>
    <a:srgbClr val="460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7" autoAdjust="0"/>
    <p:restoredTop sz="95799" autoAdjust="0"/>
  </p:normalViewPr>
  <p:slideViewPr>
    <p:cSldViewPr>
      <p:cViewPr varScale="1">
        <p:scale>
          <a:sx n="66" d="100"/>
          <a:sy n="66" d="100"/>
        </p:scale>
        <p:origin x="149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20BA3D-F214-4544-B779-8A591529DAB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B92850E-D6E0-42A2-AC9E-433C911BC2DB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808000">
            <a:alpha val="49804"/>
          </a:srgbClr>
        </a:solidFill>
        <a:ln>
          <a:noFill/>
        </a:ln>
      </dgm:spPr>
      <dgm:t>
        <a:bodyPr/>
        <a:lstStyle/>
        <a:p>
          <a:r>
            <a:rPr lang="en-US" dirty="0"/>
            <a:t>Dataset Collection </a:t>
          </a:r>
        </a:p>
      </dgm:t>
    </dgm:pt>
    <dgm:pt modelId="{9F89889F-E97A-46E1-B631-F6F9D416E0A5}" type="parTrans" cxnId="{8FEDF271-5629-4685-868F-D44DCE57F590}">
      <dgm:prSet/>
      <dgm:spPr/>
      <dgm:t>
        <a:bodyPr/>
        <a:lstStyle/>
        <a:p>
          <a:endParaRPr lang="en-US"/>
        </a:p>
      </dgm:t>
    </dgm:pt>
    <dgm:pt modelId="{93B171F6-59F4-40E7-A11A-5AF98D335D1A}" type="sibTrans" cxnId="{8FEDF271-5629-4685-868F-D44DCE57F590}">
      <dgm:prSet/>
      <dgm:spPr/>
      <dgm:t>
        <a:bodyPr/>
        <a:lstStyle/>
        <a:p>
          <a:endParaRPr lang="en-US"/>
        </a:p>
      </dgm:t>
    </dgm:pt>
    <dgm:pt modelId="{332DCD35-7BB5-4687-891B-054B503E69EB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808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/>
            <a:t>Dataset preparation and Selecting Features </a:t>
          </a:r>
        </a:p>
      </dgm:t>
    </dgm:pt>
    <dgm:pt modelId="{DB38C2BC-70CC-4697-B919-6DE027A86D39}" type="parTrans" cxnId="{CA095DCA-1629-428A-B624-A9AE80B242B8}">
      <dgm:prSet/>
      <dgm:spPr/>
      <dgm:t>
        <a:bodyPr/>
        <a:lstStyle/>
        <a:p>
          <a:endParaRPr lang="en-US"/>
        </a:p>
      </dgm:t>
    </dgm:pt>
    <dgm:pt modelId="{B9D2D0D8-C68B-47D6-B373-3349785810E3}" type="sibTrans" cxnId="{CA095DCA-1629-428A-B624-A9AE80B242B8}">
      <dgm:prSet/>
      <dgm:spPr/>
      <dgm:t>
        <a:bodyPr/>
        <a:lstStyle/>
        <a:p>
          <a:endParaRPr lang="en-US"/>
        </a:p>
      </dgm:t>
    </dgm:pt>
    <dgm:pt modelId="{8EC3FD9D-0F54-482D-9FB8-98C411B0EF47}">
      <dgm:prSet/>
      <dgm:spPr>
        <a:solidFill>
          <a:srgbClr val="ABBC36"/>
        </a:solidFill>
      </dgm:spPr>
      <dgm:t>
        <a:bodyPr/>
        <a:lstStyle/>
        <a:p>
          <a:r>
            <a:rPr lang="en-US" dirty="0"/>
            <a:t>Deploy the Model into Server and Create Web App</a:t>
          </a:r>
        </a:p>
      </dgm:t>
    </dgm:pt>
    <dgm:pt modelId="{EBE0B0F6-8487-42C0-88FA-D847B2D707B4}" type="parTrans" cxnId="{C898DC2D-C7E4-47A4-9E50-7D7B881BA53A}">
      <dgm:prSet/>
      <dgm:spPr/>
      <dgm:t>
        <a:bodyPr/>
        <a:lstStyle/>
        <a:p>
          <a:endParaRPr lang="en-US"/>
        </a:p>
      </dgm:t>
    </dgm:pt>
    <dgm:pt modelId="{C94CB9D2-F044-447A-84C4-517D340835A9}" type="sibTrans" cxnId="{C898DC2D-C7E4-47A4-9E50-7D7B881BA53A}">
      <dgm:prSet/>
      <dgm:spPr/>
      <dgm:t>
        <a:bodyPr/>
        <a:lstStyle/>
        <a:p>
          <a:endParaRPr lang="en-US"/>
        </a:p>
      </dgm:t>
    </dgm:pt>
    <dgm:pt modelId="{C8EB3F43-1897-4ABB-BAE5-1C426DA33EC0}">
      <dgm:prSet/>
      <dgm:spPr/>
      <dgm:t>
        <a:bodyPr/>
        <a:lstStyle/>
        <a:p>
          <a:endParaRPr lang="en-US"/>
        </a:p>
      </dgm:t>
    </dgm:pt>
    <dgm:pt modelId="{838D5821-5414-4999-A3EF-EDF9479CA017}" type="parTrans" cxnId="{D4ADCACA-CF55-4E4C-B3D4-F3CA8186AA53}">
      <dgm:prSet/>
      <dgm:spPr/>
      <dgm:t>
        <a:bodyPr/>
        <a:lstStyle/>
        <a:p>
          <a:endParaRPr lang="en-US"/>
        </a:p>
      </dgm:t>
    </dgm:pt>
    <dgm:pt modelId="{3472F13D-FF5E-4FD1-BC78-16CE7618A89B}" type="sibTrans" cxnId="{D4ADCACA-CF55-4E4C-B3D4-F3CA8186AA53}">
      <dgm:prSet/>
      <dgm:spPr/>
      <dgm:t>
        <a:bodyPr/>
        <a:lstStyle/>
        <a:p>
          <a:endParaRPr lang="en-US"/>
        </a:p>
      </dgm:t>
    </dgm:pt>
    <dgm:pt modelId="{8071E7CD-9273-40B4-A472-C49A84F9BF1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808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/>
            <a:t>Checking Outliers and Correlation </a:t>
          </a:r>
        </a:p>
      </dgm:t>
    </dgm:pt>
    <dgm:pt modelId="{5727A0DA-45B2-45B9-840B-8DE83A351AD9}" type="parTrans" cxnId="{D4C9EB10-834F-4F24-879B-267A362523FF}">
      <dgm:prSet/>
      <dgm:spPr/>
      <dgm:t>
        <a:bodyPr/>
        <a:lstStyle/>
        <a:p>
          <a:endParaRPr lang="en-US"/>
        </a:p>
      </dgm:t>
    </dgm:pt>
    <dgm:pt modelId="{25C7B9B5-07AA-4B46-B829-F388DF715068}" type="sibTrans" cxnId="{D4C9EB10-834F-4F24-879B-267A362523FF}">
      <dgm:prSet/>
      <dgm:spPr/>
      <dgm:t>
        <a:bodyPr/>
        <a:lstStyle/>
        <a:p>
          <a:endParaRPr lang="en-US"/>
        </a:p>
      </dgm:t>
    </dgm:pt>
    <dgm:pt modelId="{191A6DDE-3D9F-403D-ACD9-FDCA36A528F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808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/>
            <a:t>Creating Train set, Validation Set and Test Set</a:t>
          </a:r>
        </a:p>
      </dgm:t>
    </dgm:pt>
    <dgm:pt modelId="{4ECAA8C4-5FFC-4EE6-A8A2-721014639A21}" type="parTrans" cxnId="{5C070450-B3A9-41DA-ACC5-D75184C37566}">
      <dgm:prSet/>
      <dgm:spPr/>
      <dgm:t>
        <a:bodyPr/>
        <a:lstStyle/>
        <a:p>
          <a:endParaRPr lang="en-US"/>
        </a:p>
      </dgm:t>
    </dgm:pt>
    <dgm:pt modelId="{454C7049-A3D7-4933-A618-DFBC55738B37}" type="sibTrans" cxnId="{5C070450-B3A9-41DA-ACC5-D75184C37566}">
      <dgm:prSet/>
      <dgm:spPr/>
      <dgm:t>
        <a:bodyPr/>
        <a:lstStyle/>
        <a:p>
          <a:endParaRPr lang="en-US"/>
        </a:p>
      </dgm:t>
    </dgm:pt>
    <dgm:pt modelId="{42B7E2E1-BCE4-4AAD-B5AD-8186F9AE1F5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808000">
            <a:alpha val="50000"/>
          </a:srgbClr>
        </a:solidFill>
        <a:ln>
          <a:noFill/>
        </a:ln>
      </dgm:spPr>
      <dgm:t>
        <a:bodyPr/>
        <a:lstStyle/>
        <a:p>
          <a:r>
            <a:rPr lang="en-US" b="0" dirty="0"/>
            <a:t>Create ML Model with Appropriate Regression Algorithm</a:t>
          </a:r>
        </a:p>
      </dgm:t>
    </dgm:pt>
    <dgm:pt modelId="{509F9FFB-BED8-4434-8D57-73E46825C186}" type="parTrans" cxnId="{AEC6978C-7AF0-4195-91EC-CEDBD31F53AF}">
      <dgm:prSet/>
      <dgm:spPr/>
      <dgm:t>
        <a:bodyPr/>
        <a:lstStyle/>
        <a:p>
          <a:endParaRPr lang="en-US"/>
        </a:p>
      </dgm:t>
    </dgm:pt>
    <dgm:pt modelId="{DB9B63E3-A97B-4391-9F36-09E9A8FF827D}" type="sibTrans" cxnId="{AEC6978C-7AF0-4195-91EC-CEDBD31F53AF}">
      <dgm:prSet/>
      <dgm:spPr/>
      <dgm:t>
        <a:bodyPr/>
        <a:lstStyle/>
        <a:p>
          <a:endParaRPr lang="en-US"/>
        </a:p>
      </dgm:t>
    </dgm:pt>
    <dgm:pt modelId="{2FF8F851-6190-4498-9513-D9FCD9FB4C7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8080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/>
            <a:t>Testing Model Output with Validation and Test Set</a:t>
          </a:r>
        </a:p>
      </dgm:t>
    </dgm:pt>
    <dgm:pt modelId="{B0B6A214-A5CD-48E4-8E33-99B5F82C6D62}" type="parTrans" cxnId="{FC2F5021-5B50-4B01-9939-F5FBAF0E0E16}">
      <dgm:prSet/>
      <dgm:spPr/>
      <dgm:t>
        <a:bodyPr/>
        <a:lstStyle/>
        <a:p>
          <a:endParaRPr lang="en-US"/>
        </a:p>
      </dgm:t>
    </dgm:pt>
    <dgm:pt modelId="{FF9BDDBF-7ACF-4E0C-9FDC-38D79BC2ACD5}" type="sibTrans" cxnId="{FC2F5021-5B50-4B01-9939-F5FBAF0E0E16}">
      <dgm:prSet/>
      <dgm:spPr/>
      <dgm:t>
        <a:bodyPr/>
        <a:lstStyle/>
        <a:p>
          <a:endParaRPr lang="en-US"/>
        </a:p>
      </dgm:t>
    </dgm:pt>
    <dgm:pt modelId="{C5499526-ECFA-4C4C-A6C9-660A695D6157}" type="pres">
      <dgm:prSet presAssocID="{9320BA3D-F214-4544-B779-8A591529DAB3}" presName="Name0" presStyleCnt="0">
        <dgm:presLayoutVars>
          <dgm:chMax val="7"/>
          <dgm:chPref val="7"/>
          <dgm:dir/>
        </dgm:presLayoutVars>
      </dgm:prSet>
      <dgm:spPr/>
    </dgm:pt>
    <dgm:pt modelId="{63AB9F91-E3D2-4271-B9C5-6156BC7B3ED2}" type="pres">
      <dgm:prSet presAssocID="{9320BA3D-F214-4544-B779-8A591529DAB3}" presName="Name1" presStyleCnt="0"/>
      <dgm:spPr/>
    </dgm:pt>
    <dgm:pt modelId="{38F56929-F017-43E5-ADAB-690FC80C684C}" type="pres">
      <dgm:prSet presAssocID="{9320BA3D-F214-4544-B779-8A591529DAB3}" presName="cycle" presStyleCnt="0"/>
      <dgm:spPr/>
    </dgm:pt>
    <dgm:pt modelId="{A91683DE-8600-4323-A14F-D6DA0407B65E}" type="pres">
      <dgm:prSet presAssocID="{9320BA3D-F214-4544-B779-8A591529DAB3}" presName="srcNode" presStyleLbl="node1" presStyleIdx="0" presStyleCnt="7"/>
      <dgm:spPr/>
    </dgm:pt>
    <dgm:pt modelId="{B776D54F-F839-4B24-B33E-E17BCC4C4383}" type="pres">
      <dgm:prSet presAssocID="{9320BA3D-F214-4544-B779-8A591529DAB3}" presName="conn" presStyleLbl="parChTrans1D2" presStyleIdx="0" presStyleCnt="1"/>
      <dgm:spPr/>
    </dgm:pt>
    <dgm:pt modelId="{C7B78D7D-44CD-4AA0-97CD-9B189E9C2453}" type="pres">
      <dgm:prSet presAssocID="{9320BA3D-F214-4544-B779-8A591529DAB3}" presName="extraNode" presStyleLbl="node1" presStyleIdx="0" presStyleCnt="7"/>
      <dgm:spPr/>
    </dgm:pt>
    <dgm:pt modelId="{4235B7A0-8CCF-4942-A8F6-6F4A38E9EC22}" type="pres">
      <dgm:prSet presAssocID="{9320BA3D-F214-4544-B779-8A591529DAB3}" presName="dstNode" presStyleLbl="node1" presStyleIdx="0" presStyleCnt="7"/>
      <dgm:spPr/>
    </dgm:pt>
    <dgm:pt modelId="{827EDBC6-9013-4637-B5C2-9A0DD7DCA274}" type="pres">
      <dgm:prSet presAssocID="{2B92850E-D6E0-42A2-AC9E-433C911BC2DB}" presName="text_1" presStyleLbl="node1" presStyleIdx="0" presStyleCnt="7">
        <dgm:presLayoutVars>
          <dgm:bulletEnabled val="1"/>
        </dgm:presLayoutVars>
      </dgm:prSet>
      <dgm:spPr/>
    </dgm:pt>
    <dgm:pt modelId="{F82664F6-06F9-4F92-B1F9-A15532EDAE9A}" type="pres">
      <dgm:prSet presAssocID="{2B92850E-D6E0-42A2-AC9E-433C911BC2DB}" presName="accent_1" presStyleCnt="0"/>
      <dgm:spPr/>
    </dgm:pt>
    <dgm:pt modelId="{D63C09FE-09C5-4711-B3C3-C18440E498A5}" type="pres">
      <dgm:prSet presAssocID="{2B92850E-D6E0-42A2-AC9E-433C911BC2DB}" presName="accentRepeatNode" presStyleLbl="solidFgAcc1" presStyleIdx="0" presStyleCnt="7"/>
      <dgm:spPr/>
    </dgm:pt>
    <dgm:pt modelId="{773F3070-6EBC-405C-B769-8C08148B66B2}" type="pres">
      <dgm:prSet presAssocID="{332DCD35-7BB5-4687-891B-054B503E69EB}" presName="text_2" presStyleLbl="node1" presStyleIdx="1" presStyleCnt="7">
        <dgm:presLayoutVars>
          <dgm:bulletEnabled val="1"/>
        </dgm:presLayoutVars>
      </dgm:prSet>
      <dgm:spPr/>
    </dgm:pt>
    <dgm:pt modelId="{F50F1E17-B41D-49DF-A39B-9D99DB960D4E}" type="pres">
      <dgm:prSet presAssocID="{332DCD35-7BB5-4687-891B-054B503E69EB}" presName="accent_2" presStyleCnt="0"/>
      <dgm:spPr/>
    </dgm:pt>
    <dgm:pt modelId="{6D83845B-1CAC-46ED-A656-FBDC3EC2F022}" type="pres">
      <dgm:prSet presAssocID="{332DCD35-7BB5-4687-891B-054B503E69EB}" presName="accentRepeatNode" presStyleLbl="solidFgAcc1" presStyleIdx="1" presStyleCnt="7"/>
      <dgm:spPr/>
    </dgm:pt>
    <dgm:pt modelId="{07072495-F460-446C-A7CE-16A7E58AF0F4}" type="pres">
      <dgm:prSet presAssocID="{8071E7CD-9273-40B4-A472-C49A84F9BF16}" presName="text_3" presStyleLbl="node1" presStyleIdx="2" presStyleCnt="7">
        <dgm:presLayoutVars>
          <dgm:bulletEnabled val="1"/>
        </dgm:presLayoutVars>
      </dgm:prSet>
      <dgm:spPr/>
    </dgm:pt>
    <dgm:pt modelId="{D8E3D6DA-A422-49FC-B63B-2384BC845CF2}" type="pres">
      <dgm:prSet presAssocID="{8071E7CD-9273-40B4-A472-C49A84F9BF16}" presName="accent_3" presStyleCnt="0"/>
      <dgm:spPr/>
    </dgm:pt>
    <dgm:pt modelId="{E871A2BB-E43B-477B-979B-D081BFF3B2F5}" type="pres">
      <dgm:prSet presAssocID="{8071E7CD-9273-40B4-A472-C49A84F9BF16}" presName="accentRepeatNode" presStyleLbl="solidFgAcc1" presStyleIdx="2" presStyleCnt="7"/>
      <dgm:spPr/>
    </dgm:pt>
    <dgm:pt modelId="{380AE65F-8165-486E-B39A-54A9C3ABF411}" type="pres">
      <dgm:prSet presAssocID="{191A6DDE-3D9F-403D-ACD9-FDCA36A528F0}" presName="text_4" presStyleLbl="node1" presStyleIdx="3" presStyleCnt="7">
        <dgm:presLayoutVars>
          <dgm:bulletEnabled val="1"/>
        </dgm:presLayoutVars>
      </dgm:prSet>
      <dgm:spPr/>
    </dgm:pt>
    <dgm:pt modelId="{A6D4A8DA-9AC2-477B-ACCB-2FB9D03C167E}" type="pres">
      <dgm:prSet presAssocID="{191A6DDE-3D9F-403D-ACD9-FDCA36A528F0}" presName="accent_4" presStyleCnt="0"/>
      <dgm:spPr/>
    </dgm:pt>
    <dgm:pt modelId="{A8306CF5-614F-466D-BE7B-E9698CA68436}" type="pres">
      <dgm:prSet presAssocID="{191A6DDE-3D9F-403D-ACD9-FDCA36A528F0}" presName="accentRepeatNode" presStyleLbl="solidFgAcc1" presStyleIdx="3" presStyleCnt="7"/>
      <dgm:spPr/>
    </dgm:pt>
    <dgm:pt modelId="{90CC4396-6B63-4801-8DEF-3D8E983B7380}" type="pres">
      <dgm:prSet presAssocID="{42B7E2E1-BCE4-4AAD-B5AD-8186F9AE1F56}" presName="text_5" presStyleLbl="node1" presStyleIdx="4" presStyleCnt="7">
        <dgm:presLayoutVars>
          <dgm:bulletEnabled val="1"/>
        </dgm:presLayoutVars>
      </dgm:prSet>
      <dgm:spPr/>
    </dgm:pt>
    <dgm:pt modelId="{F2934F2B-C518-491C-AC96-070754DE3430}" type="pres">
      <dgm:prSet presAssocID="{42B7E2E1-BCE4-4AAD-B5AD-8186F9AE1F56}" presName="accent_5" presStyleCnt="0"/>
      <dgm:spPr/>
    </dgm:pt>
    <dgm:pt modelId="{80AE53E7-783F-4081-9BB7-A6202E3E0EE5}" type="pres">
      <dgm:prSet presAssocID="{42B7E2E1-BCE4-4AAD-B5AD-8186F9AE1F56}" presName="accentRepeatNode" presStyleLbl="solidFgAcc1" presStyleIdx="4" presStyleCnt="7"/>
      <dgm:spPr/>
    </dgm:pt>
    <dgm:pt modelId="{885A93C5-759E-4BFE-966D-34CBDEAF8382}" type="pres">
      <dgm:prSet presAssocID="{2FF8F851-6190-4498-9513-D9FCD9FB4C7C}" presName="text_6" presStyleLbl="node1" presStyleIdx="5" presStyleCnt="7">
        <dgm:presLayoutVars>
          <dgm:bulletEnabled val="1"/>
        </dgm:presLayoutVars>
      </dgm:prSet>
      <dgm:spPr/>
    </dgm:pt>
    <dgm:pt modelId="{5523CF69-CCC7-4A37-B853-64B30CC061A6}" type="pres">
      <dgm:prSet presAssocID="{2FF8F851-6190-4498-9513-D9FCD9FB4C7C}" presName="accent_6" presStyleCnt="0"/>
      <dgm:spPr/>
    </dgm:pt>
    <dgm:pt modelId="{3AA1D13E-6A6E-49E0-A78A-44ECD43F8396}" type="pres">
      <dgm:prSet presAssocID="{2FF8F851-6190-4498-9513-D9FCD9FB4C7C}" presName="accentRepeatNode" presStyleLbl="solidFgAcc1" presStyleIdx="5" presStyleCnt="7"/>
      <dgm:spPr/>
    </dgm:pt>
    <dgm:pt modelId="{953FCFD5-CB53-4AA9-8D48-B845FFDB9AB0}" type="pres">
      <dgm:prSet presAssocID="{8EC3FD9D-0F54-482D-9FB8-98C411B0EF47}" presName="text_7" presStyleLbl="node1" presStyleIdx="6" presStyleCnt="7">
        <dgm:presLayoutVars>
          <dgm:bulletEnabled val="1"/>
        </dgm:presLayoutVars>
      </dgm:prSet>
      <dgm:spPr/>
    </dgm:pt>
    <dgm:pt modelId="{0C77ED77-E6DF-463D-B3F5-A7CA2AC07EB4}" type="pres">
      <dgm:prSet presAssocID="{8EC3FD9D-0F54-482D-9FB8-98C411B0EF47}" presName="accent_7" presStyleCnt="0"/>
      <dgm:spPr/>
    </dgm:pt>
    <dgm:pt modelId="{5AE5AD1F-CFE7-4EC7-8638-5F2A3C85FE09}" type="pres">
      <dgm:prSet presAssocID="{8EC3FD9D-0F54-482D-9FB8-98C411B0EF47}" presName="accentRepeatNode" presStyleLbl="solidFgAcc1" presStyleIdx="6" presStyleCnt="7"/>
      <dgm:spPr/>
    </dgm:pt>
  </dgm:ptLst>
  <dgm:cxnLst>
    <dgm:cxn modelId="{FE2E9110-1EA2-4BA5-BF4E-52016936490B}" type="presOf" srcId="{8071E7CD-9273-40B4-A472-C49A84F9BF16}" destId="{07072495-F460-446C-A7CE-16A7E58AF0F4}" srcOrd="0" destOrd="0" presId="urn:microsoft.com/office/officeart/2008/layout/VerticalCurvedList"/>
    <dgm:cxn modelId="{D4C9EB10-834F-4F24-879B-267A362523FF}" srcId="{9320BA3D-F214-4544-B779-8A591529DAB3}" destId="{8071E7CD-9273-40B4-A472-C49A84F9BF16}" srcOrd="2" destOrd="0" parTransId="{5727A0DA-45B2-45B9-840B-8DE83A351AD9}" sibTransId="{25C7B9B5-07AA-4B46-B829-F388DF715068}"/>
    <dgm:cxn modelId="{FC2F5021-5B50-4B01-9939-F5FBAF0E0E16}" srcId="{9320BA3D-F214-4544-B779-8A591529DAB3}" destId="{2FF8F851-6190-4498-9513-D9FCD9FB4C7C}" srcOrd="5" destOrd="0" parTransId="{B0B6A214-A5CD-48E4-8E33-99B5F82C6D62}" sibTransId="{FF9BDDBF-7ACF-4E0C-9FDC-38D79BC2ACD5}"/>
    <dgm:cxn modelId="{EA922C23-484A-4853-B975-00FF99245ADE}" type="presOf" srcId="{8EC3FD9D-0F54-482D-9FB8-98C411B0EF47}" destId="{953FCFD5-CB53-4AA9-8D48-B845FFDB9AB0}" srcOrd="0" destOrd="0" presId="urn:microsoft.com/office/officeart/2008/layout/VerticalCurvedList"/>
    <dgm:cxn modelId="{C898DC2D-C7E4-47A4-9E50-7D7B881BA53A}" srcId="{9320BA3D-F214-4544-B779-8A591529DAB3}" destId="{8EC3FD9D-0F54-482D-9FB8-98C411B0EF47}" srcOrd="6" destOrd="0" parTransId="{EBE0B0F6-8487-42C0-88FA-D847B2D707B4}" sibTransId="{C94CB9D2-F044-447A-84C4-517D340835A9}"/>
    <dgm:cxn modelId="{31A26A44-0D91-4407-89CC-068FB056C83B}" type="presOf" srcId="{42B7E2E1-BCE4-4AAD-B5AD-8186F9AE1F56}" destId="{90CC4396-6B63-4801-8DEF-3D8E983B7380}" srcOrd="0" destOrd="0" presId="urn:microsoft.com/office/officeart/2008/layout/VerticalCurvedList"/>
    <dgm:cxn modelId="{5C070450-B3A9-41DA-ACC5-D75184C37566}" srcId="{9320BA3D-F214-4544-B779-8A591529DAB3}" destId="{191A6DDE-3D9F-403D-ACD9-FDCA36A528F0}" srcOrd="3" destOrd="0" parTransId="{4ECAA8C4-5FFC-4EE6-A8A2-721014639A21}" sibTransId="{454C7049-A3D7-4933-A618-DFBC55738B37}"/>
    <dgm:cxn modelId="{8FEDF271-5629-4685-868F-D44DCE57F590}" srcId="{9320BA3D-F214-4544-B779-8A591529DAB3}" destId="{2B92850E-D6E0-42A2-AC9E-433C911BC2DB}" srcOrd="0" destOrd="0" parTransId="{9F89889F-E97A-46E1-B631-F6F9D416E0A5}" sibTransId="{93B171F6-59F4-40E7-A11A-5AF98D335D1A}"/>
    <dgm:cxn modelId="{8F955182-32DB-44F9-8892-88317599FFAA}" type="presOf" srcId="{93B171F6-59F4-40E7-A11A-5AF98D335D1A}" destId="{B776D54F-F839-4B24-B33E-E17BCC4C4383}" srcOrd="0" destOrd="0" presId="urn:microsoft.com/office/officeart/2008/layout/VerticalCurvedList"/>
    <dgm:cxn modelId="{AEC6978C-7AF0-4195-91EC-CEDBD31F53AF}" srcId="{9320BA3D-F214-4544-B779-8A591529DAB3}" destId="{42B7E2E1-BCE4-4AAD-B5AD-8186F9AE1F56}" srcOrd="4" destOrd="0" parTransId="{509F9FFB-BED8-4434-8D57-73E46825C186}" sibTransId="{DB9B63E3-A97B-4391-9F36-09E9A8FF827D}"/>
    <dgm:cxn modelId="{30A04DA4-1DC6-445E-86EF-BE18C907E057}" type="presOf" srcId="{9320BA3D-F214-4544-B779-8A591529DAB3}" destId="{C5499526-ECFA-4C4C-A6C9-660A695D6157}" srcOrd="0" destOrd="0" presId="urn:microsoft.com/office/officeart/2008/layout/VerticalCurvedList"/>
    <dgm:cxn modelId="{CA095DCA-1629-428A-B624-A9AE80B242B8}" srcId="{9320BA3D-F214-4544-B779-8A591529DAB3}" destId="{332DCD35-7BB5-4687-891B-054B503E69EB}" srcOrd="1" destOrd="0" parTransId="{DB38C2BC-70CC-4697-B919-6DE027A86D39}" sibTransId="{B9D2D0D8-C68B-47D6-B373-3349785810E3}"/>
    <dgm:cxn modelId="{D4ADCACA-CF55-4E4C-B3D4-F3CA8186AA53}" srcId="{9320BA3D-F214-4544-B779-8A591529DAB3}" destId="{C8EB3F43-1897-4ABB-BAE5-1C426DA33EC0}" srcOrd="7" destOrd="0" parTransId="{838D5821-5414-4999-A3EF-EDF9479CA017}" sibTransId="{3472F13D-FF5E-4FD1-BC78-16CE7618A89B}"/>
    <dgm:cxn modelId="{72C216D3-95CD-4BBF-8869-8751C529D0A5}" type="presOf" srcId="{2B92850E-D6E0-42A2-AC9E-433C911BC2DB}" destId="{827EDBC6-9013-4637-B5C2-9A0DD7DCA274}" srcOrd="0" destOrd="0" presId="urn:microsoft.com/office/officeart/2008/layout/VerticalCurvedList"/>
    <dgm:cxn modelId="{0914F9E9-D62D-4FE6-8178-9BB2883138CA}" type="presOf" srcId="{191A6DDE-3D9F-403D-ACD9-FDCA36A528F0}" destId="{380AE65F-8165-486E-B39A-54A9C3ABF411}" srcOrd="0" destOrd="0" presId="urn:microsoft.com/office/officeart/2008/layout/VerticalCurvedList"/>
    <dgm:cxn modelId="{CC0B32ED-0791-4A37-BB3A-A8B97A308237}" type="presOf" srcId="{332DCD35-7BB5-4687-891B-054B503E69EB}" destId="{773F3070-6EBC-405C-B769-8C08148B66B2}" srcOrd="0" destOrd="0" presId="urn:microsoft.com/office/officeart/2008/layout/VerticalCurvedList"/>
    <dgm:cxn modelId="{A86364FA-79DD-47C4-8C82-CC38A78EC88D}" type="presOf" srcId="{2FF8F851-6190-4498-9513-D9FCD9FB4C7C}" destId="{885A93C5-759E-4BFE-966D-34CBDEAF8382}" srcOrd="0" destOrd="0" presId="urn:microsoft.com/office/officeart/2008/layout/VerticalCurvedList"/>
    <dgm:cxn modelId="{2E51A21D-741F-4AD0-AD60-C156FAED9E5D}" type="presParOf" srcId="{C5499526-ECFA-4C4C-A6C9-660A695D6157}" destId="{63AB9F91-E3D2-4271-B9C5-6156BC7B3ED2}" srcOrd="0" destOrd="0" presId="urn:microsoft.com/office/officeart/2008/layout/VerticalCurvedList"/>
    <dgm:cxn modelId="{ADD12D6D-3209-4BA5-86F4-9849C9B8BC1C}" type="presParOf" srcId="{63AB9F91-E3D2-4271-B9C5-6156BC7B3ED2}" destId="{38F56929-F017-43E5-ADAB-690FC80C684C}" srcOrd="0" destOrd="0" presId="urn:microsoft.com/office/officeart/2008/layout/VerticalCurvedList"/>
    <dgm:cxn modelId="{3623BB14-CB4F-4C1B-AA15-DB766AA5CCF9}" type="presParOf" srcId="{38F56929-F017-43E5-ADAB-690FC80C684C}" destId="{A91683DE-8600-4323-A14F-D6DA0407B65E}" srcOrd="0" destOrd="0" presId="urn:microsoft.com/office/officeart/2008/layout/VerticalCurvedList"/>
    <dgm:cxn modelId="{73AED2D7-E56B-40BF-9AF2-F11C6042F495}" type="presParOf" srcId="{38F56929-F017-43E5-ADAB-690FC80C684C}" destId="{B776D54F-F839-4B24-B33E-E17BCC4C4383}" srcOrd="1" destOrd="0" presId="urn:microsoft.com/office/officeart/2008/layout/VerticalCurvedList"/>
    <dgm:cxn modelId="{80CE6473-CFD2-4EC4-A889-87CFD7D2300A}" type="presParOf" srcId="{38F56929-F017-43E5-ADAB-690FC80C684C}" destId="{C7B78D7D-44CD-4AA0-97CD-9B189E9C2453}" srcOrd="2" destOrd="0" presId="urn:microsoft.com/office/officeart/2008/layout/VerticalCurvedList"/>
    <dgm:cxn modelId="{865A18A8-1D55-4B64-A5B9-7473679959E2}" type="presParOf" srcId="{38F56929-F017-43E5-ADAB-690FC80C684C}" destId="{4235B7A0-8CCF-4942-A8F6-6F4A38E9EC22}" srcOrd="3" destOrd="0" presId="urn:microsoft.com/office/officeart/2008/layout/VerticalCurvedList"/>
    <dgm:cxn modelId="{E64445D6-0709-45A1-BC5B-D56F7DE185E4}" type="presParOf" srcId="{63AB9F91-E3D2-4271-B9C5-6156BC7B3ED2}" destId="{827EDBC6-9013-4637-B5C2-9A0DD7DCA274}" srcOrd="1" destOrd="0" presId="urn:microsoft.com/office/officeart/2008/layout/VerticalCurvedList"/>
    <dgm:cxn modelId="{7E6EDDD8-70E4-47A3-9FFF-788104780557}" type="presParOf" srcId="{63AB9F91-E3D2-4271-B9C5-6156BC7B3ED2}" destId="{F82664F6-06F9-4F92-B1F9-A15532EDAE9A}" srcOrd="2" destOrd="0" presId="urn:microsoft.com/office/officeart/2008/layout/VerticalCurvedList"/>
    <dgm:cxn modelId="{A8FC5D88-8CFD-4B65-AA5D-876C16944343}" type="presParOf" srcId="{F82664F6-06F9-4F92-B1F9-A15532EDAE9A}" destId="{D63C09FE-09C5-4711-B3C3-C18440E498A5}" srcOrd="0" destOrd="0" presId="urn:microsoft.com/office/officeart/2008/layout/VerticalCurvedList"/>
    <dgm:cxn modelId="{3C98D8C2-D9D0-4FAF-BE19-9337FB1C6ED7}" type="presParOf" srcId="{63AB9F91-E3D2-4271-B9C5-6156BC7B3ED2}" destId="{773F3070-6EBC-405C-B769-8C08148B66B2}" srcOrd="3" destOrd="0" presId="urn:microsoft.com/office/officeart/2008/layout/VerticalCurvedList"/>
    <dgm:cxn modelId="{F494A084-DFE2-424E-9D09-14962F72CAF2}" type="presParOf" srcId="{63AB9F91-E3D2-4271-B9C5-6156BC7B3ED2}" destId="{F50F1E17-B41D-49DF-A39B-9D99DB960D4E}" srcOrd="4" destOrd="0" presId="urn:microsoft.com/office/officeart/2008/layout/VerticalCurvedList"/>
    <dgm:cxn modelId="{16AB8722-ACF5-40C1-93D7-BB6243906849}" type="presParOf" srcId="{F50F1E17-B41D-49DF-A39B-9D99DB960D4E}" destId="{6D83845B-1CAC-46ED-A656-FBDC3EC2F022}" srcOrd="0" destOrd="0" presId="urn:microsoft.com/office/officeart/2008/layout/VerticalCurvedList"/>
    <dgm:cxn modelId="{471C6A02-8638-4AB2-A870-24DC10921C23}" type="presParOf" srcId="{63AB9F91-E3D2-4271-B9C5-6156BC7B3ED2}" destId="{07072495-F460-446C-A7CE-16A7E58AF0F4}" srcOrd="5" destOrd="0" presId="urn:microsoft.com/office/officeart/2008/layout/VerticalCurvedList"/>
    <dgm:cxn modelId="{D262C6DE-663E-4850-8B80-1169D84B2E14}" type="presParOf" srcId="{63AB9F91-E3D2-4271-B9C5-6156BC7B3ED2}" destId="{D8E3D6DA-A422-49FC-B63B-2384BC845CF2}" srcOrd="6" destOrd="0" presId="urn:microsoft.com/office/officeart/2008/layout/VerticalCurvedList"/>
    <dgm:cxn modelId="{A334DA7B-DA12-4EBB-99D5-D30572101D0B}" type="presParOf" srcId="{D8E3D6DA-A422-49FC-B63B-2384BC845CF2}" destId="{E871A2BB-E43B-477B-979B-D081BFF3B2F5}" srcOrd="0" destOrd="0" presId="urn:microsoft.com/office/officeart/2008/layout/VerticalCurvedList"/>
    <dgm:cxn modelId="{02BEEB29-6612-461D-9E47-9563AEA6AD3F}" type="presParOf" srcId="{63AB9F91-E3D2-4271-B9C5-6156BC7B3ED2}" destId="{380AE65F-8165-486E-B39A-54A9C3ABF411}" srcOrd="7" destOrd="0" presId="urn:microsoft.com/office/officeart/2008/layout/VerticalCurvedList"/>
    <dgm:cxn modelId="{E32479CB-71B9-47E8-8A90-7C4C081AA565}" type="presParOf" srcId="{63AB9F91-E3D2-4271-B9C5-6156BC7B3ED2}" destId="{A6D4A8DA-9AC2-477B-ACCB-2FB9D03C167E}" srcOrd="8" destOrd="0" presId="urn:microsoft.com/office/officeart/2008/layout/VerticalCurvedList"/>
    <dgm:cxn modelId="{5A12E45B-671D-4B19-ACE8-83D6E26CAA51}" type="presParOf" srcId="{A6D4A8DA-9AC2-477B-ACCB-2FB9D03C167E}" destId="{A8306CF5-614F-466D-BE7B-E9698CA68436}" srcOrd="0" destOrd="0" presId="urn:microsoft.com/office/officeart/2008/layout/VerticalCurvedList"/>
    <dgm:cxn modelId="{842E43CC-FFC3-4DD6-B9FA-E5EF51BE8CCF}" type="presParOf" srcId="{63AB9F91-E3D2-4271-B9C5-6156BC7B3ED2}" destId="{90CC4396-6B63-4801-8DEF-3D8E983B7380}" srcOrd="9" destOrd="0" presId="urn:microsoft.com/office/officeart/2008/layout/VerticalCurvedList"/>
    <dgm:cxn modelId="{178C1137-1CE3-4512-A41C-29117B4475D0}" type="presParOf" srcId="{63AB9F91-E3D2-4271-B9C5-6156BC7B3ED2}" destId="{F2934F2B-C518-491C-AC96-070754DE3430}" srcOrd="10" destOrd="0" presId="urn:microsoft.com/office/officeart/2008/layout/VerticalCurvedList"/>
    <dgm:cxn modelId="{EC68AE23-E643-4C8E-AB8F-3006F404FC38}" type="presParOf" srcId="{F2934F2B-C518-491C-AC96-070754DE3430}" destId="{80AE53E7-783F-4081-9BB7-A6202E3E0EE5}" srcOrd="0" destOrd="0" presId="urn:microsoft.com/office/officeart/2008/layout/VerticalCurvedList"/>
    <dgm:cxn modelId="{8C49F4A7-E949-4423-A5E1-CEF902C83A5B}" type="presParOf" srcId="{63AB9F91-E3D2-4271-B9C5-6156BC7B3ED2}" destId="{885A93C5-759E-4BFE-966D-34CBDEAF8382}" srcOrd="11" destOrd="0" presId="urn:microsoft.com/office/officeart/2008/layout/VerticalCurvedList"/>
    <dgm:cxn modelId="{B78CB308-F901-46D4-8437-65937E8AADD3}" type="presParOf" srcId="{63AB9F91-E3D2-4271-B9C5-6156BC7B3ED2}" destId="{5523CF69-CCC7-4A37-B853-64B30CC061A6}" srcOrd="12" destOrd="0" presId="urn:microsoft.com/office/officeart/2008/layout/VerticalCurvedList"/>
    <dgm:cxn modelId="{6B3F7DEB-82F2-42CA-B462-80D32BBDE7B6}" type="presParOf" srcId="{5523CF69-CCC7-4A37-B853-64B30CC061A6}" destId="{3AA1D13E-6A6E-49E0-A78A-44ECD43F8396}" srcOrd="0" destOrd="0" presId="urn:microsoft.com/office/officeart/2008/layout/VerticalCurvedList"/>
    <dgm:cxn modelId="{93AEEF9E-ADBA-43FF-8EC0-4799DFAC66D8}" type="presParOf" srcId="{63AB9F91-E3D2-4271-B9C5-6156BC7B3ED2}" destId="{953FCFD5-CB53-4AA9-8D48-B845FFDB9AB0}" srcOrd="13" destOrd="0" presId="urn:microsoft.com/office/officeart/2008/layout/VerticalCurvedList"/>
    <dgm:cxn modelId="{B6F74650-39C8-4B0B-82A3-4378C0F8CB34}" type="presParOf" srcId="{63AB9F91-E3D2-4271-B9C5-6156BC7B3ED2}" destId="{0C77ED77-E6DF-463D-B3F5-A7CA2AC07EB4}" srcOrd="14" destOrd="0" presId="urn:microsoft.com/office/officeart/2008/layout/VerticalCurvedList"/>
    <dgm:cxn modelId="{250116AF-F30D-4ACE-9455-531D5DBF8E1B}" type="presParOf" srcId="{0C77ED77-E6DF-463D-B3F5-A7CA2AC07EB4}" destId="{5AE5AD1F-CFE7-4EC7-8638-5F2A3C85FE0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3F6A67-3D11-4A87-9D9D-D7737D435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4DA997-5329-4346-943C-7753519ADAF5}">
      <dgm:prSet phldrT="[Text]" custT="1"/>
      <dgm:spPr>
        <a:solidFill>
          <a:srgbClr val="ABBC36"/>
        </a:solidFill>
      </dgm:spPr>
      <dgm:t>
        <a:bodyPr/>
        <a:lstStyle/>
        <a:p>
          <a:r>
            <a:rPr lang="en-US" sz="3200" dirty="0"/>
            <a:t>Training Set</a:t>
          </a:r>
        </a:p>
      </dgm:t>
    </dgm:pt>
    <dgm:pt modelId="{40E6680E-46FE-4E46-A290-E9684ADB7F75}" type="parTrans" cxnId="{AAC6C064-C5C5-48C3-BE9F-307472FF79D4}">
      <dgm:prSet/>
      <dgm:spPr/>
      <dgm:t>
        <a:bodyPr/>
        <a:lstStyle/>
        <a:p>
          <a:endParaRPr lang="en-US"/>
        </a:p>
      </dgm:t>
    </dgm:pt>
    <dgm:pt modelId="{37BBD912-14EB-43FC-B177-BD6803158A3B}" type="sibTrans" cxnId="{AAC6C064-C5C5-48C3-BE9F-307472FF79D4}">
      <dgm:prSet/>
      <dgm:spPr/>
      <dgm:t>
        <a:bodyPr/>
        <a:lstStyle/>
        <a:p>
          <a:endParaRPr lang="en-US"/>
        </a:p>
      </dgm:t>
    </dgm:pt>
    <dgm:pt modelId="{BFAAC7C9-E61E-4F15-97BF-43641A77F035}">
      <dgm:prSet phldrT="[Text]" custT="1"/>
      <dgm:spPr>
        <a:solidFill>
          <a:schemeClr val="bg1">
            <a:alpha val="90000"/>
          </a:schemeClr>
        </a:solidFill>
        <a:ln>
          <a:solidFill>
            <a:srgbClr val="ABBC36">
              <a:alpha val="90000"/>
            </a:srgbClr>
          </a:solidFill>
        </a:ln>
      </dgm:spPr>
      <dgm:t>
        <a:bodyPr/>
        <a:lstStyle/>
        <a:p>
          <a:pPr>
            <a:buNone/>
          </a:pPr>
          <a:r>
            <a:rPr lang="en-US" sz="1600" dirty="0"/>
            <a:t>Contains data from 2015 to 2017 (26305 data)</a:t>
          </a:r>
        </a:p>
      </dgm:t>
    </dgm:pt>
    <dgm:pt modelId="{42489066-F0A8-4E18-91C5-6D8C38733475}" type="parTrans" cxnId="{E11D21B8-52BA-40C3-AE5E-E1CA9B0F9F08}">
      <dgm:prSet/>
      <dgm:spPr/>
      <dgm:t>
        <a:bodyPr/>
        <a:lstStyle/>
        <a:p>
          <a:endParaRPr lang="en-US"/>
        </a:p>
      </dgm:t>
    </dgm:pt>
    <dgm:pt modelId="{7C529DAE-7B0D-4FFC-9EEA-08849DE4B2F3}" type="sibTrans" cxnId="{E11D21B8-52BA-40C3-AE5E-E1CA9B0F9F08}">
      <dgm:prSet/>
      <dgm:spPr/>
      <dgm:t>
        <a:bodyPr/>
        <a:lstStyle/>
        <a:p>
          <a:endParaRPr lang="en-US"/>
        </a:p>
      </dgm:t>
    </dgm:pt>
    <dgm:pt modelId="{C33DE1D5-C76C-4C55-9AAE-FE9158443633}">
      <dgm:prSet phldrT="[Text]" custT="1"/>
      <dgm:spPr>
        <a:solidFill>
          <a:srgbClr val="ABBC36"/>
        </a:solidFill>
      </dgm:spPr>
      <dgm:t>
        <a:bodyPr/>
        <a:lstStyle/>
        <a:p>
          <a:r>
            <a:rPr lang="en-US" sz="3200" dirty="0"/>
            <a:t>Validation Set</a:t>
          </a:r>
        </a:p>
      </dgm:t>
    </dgm:pt>
    <dgm:pt modelId="{3DC5DE85-5AD8-48BF-A571-D5E5CEBC3A22}" type="parTrans" cxnId="{B813C1D1-C4C0-4DAD-B27A-14606C3A06F0}">
      <dgm:prSet/>
      <dgm:spPr/>
      <dgm:t>
        <a:bodyPr/>
        <a:lstStyle/>
        <a:p>
          <a:endParaRPr lang="en-US"/>
        </a:p>
      </dgm:t>
    </dgm:pt>
    <dgm:pt modelId="{4F84F749-84D4-4CAE-91AC-1BB4A554E947}" type="sibTrans" cxnId="{B813C1D1-C4C0-4DAD-B27A-14606C3A06F0}">
      <dgm:prSet/>
      <dgm:spPr/>
      <dgm:t>
        <a:bodyPr/>
        <a:lstStyle/>
        <a:p>
          <a:endParaRPr lang="en-US"/>
        </a:p>
      </dgm:t>
    </dgm:pt>
    <dgm:pt modelId="{499B4974-14AB-4832-B57F-6F2D1CC46C7D}">
      <dgm:prSet phldrT="[Text]" custT="1"/>
      <dgm:spPr>
        <a:solidFill>
          <a:schemeClr val="bg1">
            <a:alpha val="90000"/>
          </a:schemeClr>
        </a:solidFill>
        <a:ln>
          <a:solidFill>
            <a:srgbClr val="ABBC36">
              <a:alpha val="90000"/>
            </a:srgbClr>
          </a:solidFill>
        </a:ln>
      </dgm:spPr>
      <dgm:t>
        <a:bodyPr/>
        <a:lstStyle/>
        <a:p>
          <a:pPr>
            <a:buNone/>
          </a:pPr>
          <a:r>
            <a:rPr lang="en-US" sz="1600" dirty="0"/>
            <a:t>Contains data for first six months of 2018 (4415 data)</a:t>
          </a:r>
        </a:p>
      </dgm:t>
    </dgm:pt>
    <dgm:pt modelId="{6DF720FB-E93D-461E-B2A4-57836FDA3A3C}" type="parTrans" cxnId="{E889CD7B-E42C-4A69-BD07-26AD7B9A326C}">
      <dgm:prSet/>
      <dgm:spPr/>
      <dgm:t>
        <a:bodyPr/>
        <a:lstStyle/>
        <a:p>
          <a:endParaRPr lang="en-US"/>
        </a:p>
      </dgm:t>
    </dgm:pt>
    <dgm:pt modelId="{C9451283-0D54-4851-B2AC-8D510216572E}" type="sibTrans" cxnId="{E889CD7B-E42C-4A69-BD07-26AD7B9A326C}">
      <dgm:prSet/>
      <dgm:spPr/>
      <dgm:t>
        <a:bodyPr/>
        <a:lstStyle/>
        <a:p>
          <a:endParaRPr lang="en-US"/>
        </a:p>
      </dgm:t>
    </dgm:pt>
    <dgm:pt modelId="{E2C23BCC-CF4C-46E2-8324-3F6436502260}">
      <dgm:prSet phldrT="[Text]" custT="1"/>
      <dgm:spPr>
        <a:solidFill>
          <a:srgbClr val="ABBC36"/>
        </a:solidFill>
      </dgm:spPr>
      <dgm:t>
        <a:bodyPr/>
        <a:lstStyle/>
        <a:p>
          <a:r>
            <a:rPr lang="en-US" sz="3200" dirty="0"/>
            <a:t>Test Set</a:t>
          </a:r>
        </a:p>
      </dgm:t>
    </dgm:pt>
    <dgm:pt modelId="{68296655-0D4B-49B7-BBF4-7F43F3888E8D}" type="parTrans" cxnId="{A8EE7C24-9521-4DD4-93D6-DAAEC275A4E1}">
      <dgm:prSet/>
      <dgm:spPr/>
      <dgm:t>
        <a:bodyPr/>
        <a:lstStyle/>
        <a:p>
          <a:endParaRPr lang="en-US"/>
        </a:p>
      </dgm:t>
    </dgm:pt>
    <dgm:pt modelId="{8FA2B5BF-3322-4D62-BE0D-F8DF7F2BAE5A}" type="sibTrans" cxnId="{A8EE7C24-9521-4DD4-93D6-DAAEC275A4E1}">
      <dgm:prSet/>
      <dgm:spPr/>
      <dgm:t>
        <a:bodyPr/>
        <a:lstStyle/>
        <a:p>
          <a:endParaRPr lang="en-US"/>
        </a:p>
      </dgm:t>
    </dgm:pt>
    <dgm:pt modelId="{CA27E4D6-1DE4-45A4-9632-F2B2A20F6342}">
      <dgm:prSet phldrT="[Text]" custT="1"/>
      <dgm:spPr>
        <a:solidFill>
          <a:schemeClr val="bg1">
            <a:alpha val="90000"/>
          </a:schemeClr>
        </a:solidFill>
        <a:ln>
          <a:solidFill>
            <a:srgbClr val="ABBC36">
              <a:alpha val="90000"/>
            </a:srgbClr>
          </a:solidFill>
        </a:ln>
      </dgm:spPr>
      <dgm:t>
        <a:bodyPr/>
        <a:lstStyle/>
        <a:p>
          <a:pPr>
            <a:buNone/>
          </a:pPr>
          <a:r>
            <a:rPr lang="en-US" sz="1600" dirty="0"/>
            <a:t>Contains data for last six months of 2018 (4344 data)</a:t>
          </a:r>
        </a:p>
      </dgm:t>
    </dgm:pt>
    <dgm:pt modelId="{12AEA236-BBE0-4D68-8FEB-B54D2FBF705A}" type="parTrans" cxnId="{A75EFC6F-F603-4CBC-B2B9-792BC1D9362F}">
      <dgm:prSet/>
      <dgm:spPr/>
      <dgm:t>
        <a:bodyPr/>
        <a:lstStyle/>
        <a:p>
          <a:endParaRPr lang="en-US"/>
        </a:p>
      </dgm:t>
    </dgm:pt>
    <dgm:pt modelId="{39A4C679-8B1F-4423-A9CA-694A91899A64}" type="sibTrans" cxnId="{A75EFC6F-F603-4CBC-B2B9-792BC1D9362F}">
      <dgm:prSet/>
      <dgm:spPr/>
      <dgm:t>
        <a:bodyPr/>
        <a:lstStyle/>
        <a:p>
          <a:endParaRPr lang="en-US"/>
        </a:p>
      </dgm:t>
    </dgm:pt>
    <dgm:pt modelId="{EFC78958-AFFB-46FE-B7D2-32E2F53EA5BD}" type="pres">
      <dgm:prSet presAssocID="{C33F6A67-3D11-4A87-9D9D-D7737D435A05}" presName="Name0" presStyleCnt="0">
        <dgm:presLayoutVars>
          <dgm:dir/>
          <dgm:animLvl val="lvl"/>
          <dgm:resizeHandles val="exact"/>
        </dgm:presLayoutVars>
      </dgm:prSet>
      <dgm:spPr/>
    </dgm:pt>
    <dgm:pt modelId="{ED20F4D6-51E2-4E33-BF01-FF31863D56BD}" type="pres">
      <dgm:prSet presAssocID="{474DA997-5329-4346-943C-7753519ADAF5}" presName="linNode" presStyleCnt="0"/>
      <dgm:spPr/>
    </dgm:pt>
    <dgm:pt modelId="{B2FF5D99-57E7-41E6-A41E-9703A7A74473}" type="pres">
      <dgm:prSet presAssocID="{474DA997-5329-4346-943C-7753519ADAF5}" presName="parentText" presStyleLbl="node1" presStyleIdx="0" presStyleCnt="3" custScaleX="119677" custScaleY="19255">
        <dgm:presLayoutVars>
          <dgm:chMax val="1"/>
          <dgm:bulletEnabled val="1"/>
        </dgm:presLayoutVars>
      </dgm:prSet>
      <dgm:spPr/>
    </dgm:pt>
    <dgm:pt modelId="{7B4FE4EE-9E55-45AF-BA9C-18424CC146F7}" type="pres">
      <dgm:prSet presAssocID="{474DA997-5329-4346-943C-7753519ADAF5}" presName="descendantText" presStyleLbl="alignAccFollowNode1" presStyleIdx="0" presStyleCnt="3" custScaleX="118224" custScaleY="17665">
        <dgm:presLayoutVars>
          <dgm:bulletEnabled val="1"/>
        </dgm:presLayoutVars>
      </dgm:prSet>
      <dgm:spPr/>
    </dgm:pt>
    <dgm:pt modelId="{F153EC32-AF7D-4865-BD83-7F54E8453710}" type="pres">
      <dgm:prSet presAssocID="{37BBD912-14EB-43FC-B177-BD6803158A3B}" presName="sp" presStyleCnt="0"/>
      <dgm:spPr/>
    </dgm:pt>
    <dgm:pt modelId="{E0053721-9B4B-43CC-A8EA-EA6A3D6F727D}" type="pres">
      <dgm:prSet presAssocID="{C33DE1D5-C76C-4C55-9AAE-FE9158443633}" presName="linNode" presStyleCnt="0"/>
      <dgm:spPr/>
    </dgm:pt>
    <dgm:pt modelId="{41E7C964-6E67-4257-80A0-762ADACB688A}" type="pres">
      <dgm:prSet presAssocID="{C33DE1D5-C76C-4C55-9AAE-FE9158443633}" presName="parentText" presStyleLbl="node1" presStyleIdx="1" presStyleCnt="3" custScaleX="100000" custScaleY="17777">
        <dgm:presLayoutVars>
          <dgm:chMax val="1"/>
          <dgm:bulletEnabled val="1"/>
        </dgm:presLayoutVars>
      </dgm:prSet>
      <dgm:spPr/>
    </dgm:pt>
    <dgm:pt modelId="{8C4EFB8B-16F6-43ED-A9E9-C1FCE231C377}" type="pres">
      <dgm:prSet presAssocID="{C33DE1D5-C76C-4C55-9AAE-FE9158443633}" presName="descendantText" presStyleLbl="alignAccFollowNode1" presStyleIdx="1" presStyleCnt="3" custScaleY="16349">
        <dgm:presLayoutVars>
          <dgm:bulletEnabled val="1"/>
        </dgm:presLayoutVars>
      </dgm:prSet>
      <dgm:spPr/>
    </dgm:pt>
    <dgm:pt modelId="{39455596-CC62-4E80-895F-D643CBC6944C}" type="pres">
      <dgm:prSet presAssocID="{4F84F749-84D4-4CAE-91AC-1BB4A554E947}" presName="sp" presStyleCnt="0"/>
      <dgm:spPr/>
    </dgm:pt>
    <dgm:pt modelId="{80DD4C24-849B-448A-B4CF-96C6576CD9C8}" type="pres">
      <dgm:prSet presAssocID="{E2C23BCC-CF4C-46E2-8324-3F6436502260}" presName="linNode" presStyleCnt="0"/>
      <dgm:spPr/>
    </dgm:pt>
    <dgm:pt modelId="{2559642F-7A1F-4E86-8748-770C6DC6DE6B}" type="pres">
      <dgm:prSet presAssocID="{E2C23BCC-CF4C-46E2-8324-3F6436502260}" presName="parentText" presStyleLbl="node1" presStyleIdx="2" presStyleCnt="3" custScaleY="16997" custLinFactNeighborY="-351">
        <dgm:presLayoutVars>
          <dgm:chMax val="1"/>
          <dgm:bulletEnabled val="1"/>
        </dgm:presLayoutVars>
      </dgm:prSet>
      <dgm:spPr/>
    </dgm:pt>
    <dgm:pt modelId="{090F6AE3-C601-485C-8BF9-B25CD3618EC3}" type="pres">
      <dgm:prSet presAssocID="{E2C23BCC-CF4C-46E2-8324-3F6436502260}" presName="descendantText" presStyleLbl="alignAccFollowNode1" presStyleIdx="2" presStyleCnt="3" custScaleY="15262">
        <dgm:presLayoutVars>
          <dgm:bulletEnabled val="1"/>
        </dgm:presLayoutVars>
      </dgm:prSet>
      <dgm:spPr/>
    </dgm:pt>
  </dgm:ptLst>
  <dgm:cxnLst>
    <dgm:cxn modelId="{9C0E4F00-9C4D-4AF0-8A23-5E31CE77191A}" type="presOf" srcId="{499B4974-14AB-4832-B57F-6F2D1CC46C7D}" destId="{8C4EFB8B-16F6-43ED-A9E9-C1FCE231C377}" srcOrd="0" destOrd="0" presId="urn:microsoft.com/office/officeart/2005/8/layout/vList5"/>
    <dgm:cxn modelId="{A8EE7C24-9521-4DD4-93D6-DAAEC275A4E1}" srcId="{C33F6A67-3D11-4A87-9D9D-D7737D435A05}" destId="{E2C23BCC-CF4C-46E2-8324-3F6436502260}" srcOrd="2" destOrd="0" parTransId="{68296655-0D4B-49B7-BBF4-7F43F3888E8D}" sibTransId="{8FA2B5BF-3322-4D62-BE0D-F8DF7F2BAE5A}"/>
    <dgm:cxn modelId="{AAC6C064-C5C5-48C3-BE9F-307472FF79D4}" srcId="{C33F6A67-3D11-4A87-9D9D-D7737D435A05}" destId="{474DA997-5329-4346-943C-7753519ADAF5}" srcOrd="0" destOrd="0" parTransId="{40E6680E-46FE-4E46-A290-E9684ADB7F75}" sibTransId="{37BBD912-14EB-43FC-B177-BD6803158A3B}"/>
    <dgm:cxn modelId="{A75EFC6F-F603-4CBC-B2B9-792BC1D9362F}" srcId="{E2C23BCC-CF4C-46E2-8324-3F6436502260}" destId="{CA27E4D6-1DE4-45A4-9632-F2B2A20F6342}" srcOrd="0" destOrd="0" parTransId="{12AEA236-BBE0-4D68-8FEB-B54D2FBF705A}" sibTransId="{39A4C679-8B1F-4423-A9CA-694A91899A64}"/>
    <dgm:cxn modelId="{E889CD7B-E42C-4A69-BD07-26AD7B9A326C}" srcId="{C33DE1D5-C76C-4C55-9AAE-FE9158443633}" destId="{499B4974-14AB-4832-B57F-6F2D1CC46C7D}" srcOrd="0" destOrd="0" parTransId="{6DF720FB-E93D-461E-B2A4-57836FDA3A3C}" sibTransId="{C9451283-0D54-4851-B2AC-8D510216572E}"/>
    <dgm:cxn modelId="{53EF4595-4F0E-4AA4-882D-711EB90E01AF}" type="presOf" srcId="{CA27E4D6-1DE4-45A4-9632-F2B2A20F6342}" destId="{090F6AE3-C601-485C-8BF9-B25CD3618EC3}" srcOrd="0" destOrd="0" presId="urn:microsoft.com/office/officeart/2005/8/layout/vList5"/>
    <dgm:cxn modelId="{58630EA6-F63E-4B14-8FF7-BA9F0B6C8AED}" type="presOf" srcId="{E2C23BCC-CF4C-46E2-8324-3F6436502260}" destId="{2559642F-7A1F-4E86-8748-770C6DC6DE6B}" srcOrd="0" destOrd="0" presId="urn:microsoft.com/office/officeart/2005/8/layout/vList5"/>
    <dgm:cxn modelId="{E11D21B8-52BA-40C3-AE5E-E1CA9B0F9F08}" srcId="{474DA997-5329-4346-943C-7753519ADAF5}" destId="{BFAAC7C9-E61E-4F15-97BF-43641A77F035}" srcOrd="0" destOrd="0" parTransId="{42489066-F0A8-4E18-91C5-6D8C38733475}" sibTransId="{7C529DAE-7B0D-4FFC-9EEA-08849DE4B2F3}"/>
    <dgm:cxn modelId="{0B91FEBC-0652-4970-96EC-426979E7D19B}" type="presOf" srcId="{C33DE1D5-C76C-4C55-9AAE-FE9158443633}" destId="{41E7C964-6E67-4257-80A0-762ADACB688A}" srcOrd="0" destOrd="0" presId="urn:microsoft.com/office/officeart/2005/8/layout/vList5"/>
    <dgm:cxn modelId="{B813C1D1-C4C0-4DAD-B27A-14606C3A06F0}" srcId="{C33F6A67-3D11-4A87-9D9D-D7737D435A05}" destId="{C33DE1D5-C76C-4C55-9AAE-FE9158443633}" srcOrd="1" destOrd="0" parTransId="{3DC5DE85-5AD8-48BF-A571-D5E5CEBC3A22}" sibTransId="{4F84F749-84D4-4CAE-91AC-1BB4A554E947}"/>
    <dgm:cxn modelId="{ABD9CEEB-A6A5-461D-94EE-67C9B91764F7}" type="presOf" srcId="{BFAAC7C9-E61E-4F15-97BF-43641A77F035}" destId="{7B4FE4EE-9E55-45AF-BA9C-18424CC146F7}" srcOrd="0" destOrd="0" presId="urn:microsoft.com/office/officeart/2005/8/layout/vList5"/>
    <dgm:cxn modelId="{C5989EF3-6CFA-4420-A5C3-6C153805620B}" type="presOf" srcId="{C33F6A67-3D11-4A87-9D9D-D7737D435A05}" destId="{EFC78958-AFFB-46FE-B7D2-32E2F53EA5BD}" srcOrd="0" destOrd="0" presId="urn:microsoft.com/office/officeart/2005/8/layout/vList5"/>
    <dgm:cxn modelId="{9718FCF9-067F-4FD0-A6A6-02467F1765F1}" type="presOf" srcId="{474DA997-5329-4346-943C-7753519ADAF5}" destId="{B2FF5D99-57E7-41E6-A41E-9703A7A74473}" srcOrd="0" destOrd="0" presId="urn:microsoft.com/office/officeart/2005/8/layout/vList5"/>
    <dgm:cxn modelId="{B53E0520-45EC-45CA-8EE1-B5BC41710D80}" type="presParOf" srcId="{EFC78958-AFFB-46FE-B7D2-32E2F53EA5BD}" destId="{ED20F4D6-51E2-4E33-BF01-FF31863D56BD}" srcOrd="0" destOrd="0" presId="urn:microsoft.com/office/officeart/2005/8/layout/vList5"/>
    <dgm:cxn modelId="{81D4A1B6-C049-4E39-BC75-DF019F99FE49}" type="presParOf" srcId="{ED20F4D6-51E2-4E33-BF01-FF31863D56BD}" destId="{B2FF5D99-57E7-41E6-A41E-9703A7A74473}" srcOrd="0" destOrd="0" presId="urn:microsoft.com/office/officeart/2005/8/layout/vList5"/>
    <dgm:cxn modelId="{40F8A08D-9339-48AD-BF37-DDF88B396B08}" type="presParOf" srcId="{ED20F4D6-51E2-4E33-BF01-FF31863D56BD}" destId="{7B4FE4EE-9E55-45AF-BA9C-18424CC146F7}" srcOrd="1" destOrd="0" presId="urn:microsoft.com/office/officeart/2005/8/layout/vList5"/>
    <dgm:cxn modelId="{C0D6E872-F0F8-4E18-AB87-AF0117A34E37}" type="presParOf" srcId="{EFC78958-AFFB-46FE-B7D2-32E2F53EA5BD}" destId="{F153EC32-AF7D-4865-BD83-7F54E8453710}" srcOrd="1" destOrd="0" presId="urn:microsoft.com/office/officeart/2005/8/layout/vList5"/>
    <dgm:cxn modelId="{5A90B1F8-5510-49F7-B870-537436F186BA}" type="presParOf" srcId="{EFC78958-AFFB-46FE-B7D2-32E2F53EA5BD}" destId="{E0053721-9B4B-43CC-A8EA-EA6A3D6F727D}" srcOrd="2" destOrd="0" presId="urn:microsoft.com/office/officeart/2005/8/layout/vList5"/>
    <dgm:cxn modelId="{5AEE3DDA-9A1A-4387-ADE5-5242A795C800}" type="presParOf" srcId="{E0053721-9B4B-43CC-A8EA-EA6A3D6F727D}" destId="{41E7C964-6E67-4257-80A0-762ADACB688A}" srcOrd="0" destOrd="0" presId="urn:microsoft.com/office/officeart/2005/8/layout/vList5"/>
    <dgm:cxn modelId="{F3FE3DAC-D368-435C-AB27-1FEE0F65745E}" type="presParOf" srcId="{E0053721-9B4B-43CC-A8EA-EA6A3D6F727D}" destId="{8C4EFB8B-16F6-43ED-A9E9-C1FCE231C377}" srcOrd="1" destOrd="0" presId="urn:microsoft.com/office/officeart/2005/8/layout/vList5"/>
    <dgm:cxn modelId="{5248036D-4FCE-44D7-AE79-466CC7A58FAC}" type="presParOf" srcId="{EFC78958-AFFB-46FE-B7D2-32E2F53EA5BD}" destId="{39455596-CC62-4E80-895F-D643CBC6944C}" srcOrd="3" destOrd="0" presId="urn:microsoft.com/office/officeart/2005/8/layout/vList5"/>
    <dgm:cxn modelId="{49AE2C11-9308-4C84-BAAF-4696499E08CA}" type="presParOf" srcId="{EFC78958-AFFB-46FE-B7D2-32E2F53EA5BD}" destId="{80DD4C24-849B-448A-B4CF-96C6576CD9C8}" srcOrd="4" destOrd="0" presId="urn:microsoft.com/office/officeart/2005/8/layout/vList5"/>
    <dgm:cxn modelId="{2E424F81-BEB0-4046-9BA3-DF4694D748F2}" type="presParOf" srcId="{80DD4C24-849B-448A-B4CF-96C6576CD9C8}" destId="{2559642F-7A1F-4E86-8748-770C6DC6DE6B}" srcOrd="0" destOrd="0" presId="urn:microsoft.com/office/officeart/2005/8/layout/vList5"/>
    <dgm:cxn modelId="{0DFB8D22-F9F9-4920-8AC8-DCFB9720E3BF}" type="presParOf" srcId="{80DD4C24-849B-448A-B4CF-96C6576CD9C8}" destId="{090F6AE3-C601-485C-8BF9-B25CD3618E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6D54F-F839-4B24-B33E-E17BCC4C4383}">
      <dsp:nvSpPr>
        <dsp:cNvPr id="0" name=""/>
        <dsp:cNvSpPr/>
      </dsp:nvSpPr>
      <dsp:spPr>
        <a:xfrm>
          <a:off x="-5494873" y="-841752"/>
          <a:ext cx="6546016" cy="6546016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7EDBC6-9013-4637-B5C2-9A0DD7DCA274}">
      <dsp:nvSpPr>
        <dsp:cNvPr id="0" name=""/>
        <dsp:cNvSpPr/>
      </dsp:nvSpPr>
      <dsp:spPr>
        <a:xfrm>
          <a:off x="341105" y="221049"/>
          <a:ext cx="8102980" cy="441905"/>
        </a:xfrm>
        <a:prstGeom prst="rect">
          <a:avLst/>
        </a:prstGeom>
        <a:solidFill>
          <a:srgbClr val="808000">
            <a:alpha val="49804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76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Dataset Collection </a:t>
          </a:r>
        </a:p>
      </dsp:txBody>
      <dsp:txXfrm>
        <a:off x="341105" y="221049"/>
        <a:ext cx="8102980" cy="441905"/>
      </dsp:txXfrm>
    </dsp:sp>
    <dsp:sp modelId="{D63C09FE-09C5-4711-B3C3-C18440E498A5}">
      <dsp:nvSpPr>
        <dsp:cNvPr id="0" name=""/>
        <dsp:cNvSpPr/>
      </dsp:nvSpPr>
      <dsp:spPr>
        <a:xfrm>
          <a:off x="64914" y="165811"/>
          <a:ext cx="552381" cy="5523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F3070-6EBC-405C-B769-8C08148B66B2}">
      <dsp:nvSpPr>
        <dsp:cNvPr id="0" name=""/>
        <dsp:cNvSpPr/>
      </dsp:nvSpPr>
      <dsp:spPr>
        <a:xfrm>
          <a:off x="741289" y="884296"/>
          <a:ext cx="7702795" cy="441905"/>
        </a:xfrm>
        <a:prstGeom prst="rect">
          <a:avLst/>
        </a:prstGeom>
        <a:solidFill>
          <a:srgbClr val="808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76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Dataset preparation and Selecting Features </a:t>
          </a:r>
        </a:p>
      </dsp:txBody>
      <dsp:txXfrm>
        <a:off x="741289" y="884296"/>
        <a:ext cx="7702795" cy="441905"/>
      </dsp:txXfrm>
    </dsp:sp>
    <dsp:sp modelId="{6D83845B-1CAC-46ED-A656-FBDC3EC2F022}">
      <dsp:nvSpPr>
        <dsp:cNvPr id="0" name=""/>
        <dsp:cNvSpPr/>
      </dsp:nvSpPr>
      <dsp:spPr>
        <a:xfrm>
          <a:off x="465099" y="829058"/>
          <a:ext cx="552381" cy="5523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20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72495-F460-446C-A7CE-16A7E58AF0F4}">
      <dsp:nvSpPr>
        <dsp:cNvPr id="0" name=""/>
        <dsp:cNvSpPr/>
      </dsp:nvSpPr>
      <dsp:spPr>
        <a:xfrm>
          <a:off x="960589" y="1547056"/>
          <a:ext cx="7483496" cy="441905"/>
        </a:xfrm>
        <a:prstGeom prst="rect">
          <a:avLst/>
        </a:prstGeom>
        <a:solidFill>
          <a:srgbClr val="808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76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Checking Outliers and Correlation </a:t>
          </a:r>
        </a:p>
      </dsp:txBody>
      <dsp:txXfrm>
        <a:off x="960589" y="1547056"/>
        <a:ext cx="7483496" cy="441905"/>
      </dsp:txXfrm>
    </dsp:sp>
    <dsp:sp modelId="{E871A2BB-E43B-477B-979B-D081BFF3B2F5}">
      <dsp:nvSpPr>
        <dsp:cNvPr id="0" name=""/>
        <dsp:cNvSpPr/>
      </dsp:nvSpPr>
      <dsp:spPr>
        <a:xfrm>
          <a:off x="684398" y="1491818"/>
          <a:ext cx="552381" cy="5523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41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AE65F-8165-486E-B39A-54A9C3ABF411}">
      <dsp:nvSpPr>
        <dsp:cNvPr id="0" name=""/>
        <dsp:cNvSpPr/>
      </dsp:nvSpPr>
      <dsp:spPr>
        <a:xfrm>
          <a:off x="1030609" y="2210303"/>
          <a:ext cx="7413476" cy="441905"/>
        </a:xfrm>
        <a:prstGeom prst="rect">
          <a:avLst/>
        </a:prstGeom>
        <a:solidFill>
          <a:srgbClr val="808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76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Creating Train set, Validation Set and Test Set</a:t>
          </a:r>
        </a:p>
      </dsp:txBody>
      <dsp:txXfrm>
        <a:off x="1030609" y="2210303"/>
        <a:ext cx="7413476" cy="441905"/>
      </dsp:txXfrm>
    </dsp:sp>
    <dsp:sp modelId="{A8306CF5-614F-466D-BE7B-E9698CA68436}">
      <dsp:nvSpPr>
        <dsp:cNvPr id="0" name=""/>
        <dsp:cNvSpPr/>
      </dsp:nvSpPr>
      <dsp:spPr>
        <a:xfrm>
          <a:off x="754418" y="2155065"/>
          <a:ext cx="552381" cy="5523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62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C4396-6B63-4801-8DEF-3D8E983B7380}">
      <dsp:nvSpPr>
        <dsp:cNvPr id="0" name=""/>
        <dsp:cNvSpPr/>
      </dsp:nvSpPr>
      <dsp:spPr>
        <a:xfrm>
          <a:off x="960589" y="2873550"/>
          <a:ext cx="7483496" cy="441905"/>
        </a:xfrm>
        <a:prstGeom prst="rect">
          <a:avLst/>
        </a:prstGeom>
        <a:solidFill>
          <a:srgbClr val="808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76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Create ML Model with Appropriate Regression Algorithm</a:t>
          </a:r>
        </a:p>
      </dsp:txBody>
      <dsp:txXfrm>
        <a:off x="960589" y="2873550"/>
        <a:ext cx="7483496" cy="441905"/>
      </dsp:txXfrm>
    </dsp:sp>
    <dsp:sp modelId="{80AE53E7-783F-4081-9BB7-A6202E3E0EE5}">
      <dsp:nvSpPr>
        <dsp:cNvPr id="0" name=""/>
        <dsp:cNvSpPr/>
      </dsp:nvSpPr>
      <dsp:spPr>
        <a:xfrm>
          <a:off x="684398" y="2818311"/>
          <a:ext cx="552381" cy="5523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83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A93C5-759E-4BFE-966D-34CBDEAF8382}">
      <dsp:nvSpPr>
        <dsp:cNvPr id="0" name=""/>
        <dsp:cNvSpPr/>
      </dsp:nvSpPr>
      <dsp:spPr>
        <a:xfrm>
          <a:off x="741289" y="3536310"/>
          <a:ext cx="7702795" cy="441905"/>
        </a:xfrm>
        <a:prstGeom prst="rect">
          <a:avLst/>
        </a:prstGeom>
        <a:solidFill>
          <a:srgbClr val="808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76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Testing Model Output with Validation and Test Set</a:t>
          </a:r>
        </a:p>
      </dsp:txBody>
      <dsp:txXfrm>
        <a:off x="741289" y="3536310"/>
        <a:ext cx="7702795" cy="441905"/>
      </dsp:txXfrm>
    </dsp:sp>
    <dsp:sp modelId="{3AA1D13E-6A6E-49E0-A78A-44ECD43F8396}">
      <dsp:nvSpPr>
        <dsp:cNvPr id="0" name=""/>
        <dsp:cNvSpPr/>
      </dsp:nvSpPr>
      <dsp:spPr>
        <a:xfrm>
          <a:off x="465099" y="3481072"/>
          <a:ext cx="552381" cy="5523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103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FCFD5-CB53-4AA9-8D48-B845FFDB9AB0}">
      <dsp:nvSpPr>
        <dsp:cNvPr id="0" name=""/>
        <dsp:cNvSpPr/>
      </dsp:nvSpPr>
      <dsp:spPr>
        <a:xfrm>
          <a:off x="341105" y="4199557"/>
          <a:ext cx="8102980" cy="441905"/>
        </a:xfrm>
        <a:prstGeom prst="rect">
          <a:avLst/>
        </a:prstGeom>
        <a:solidFill>
          <a:srgbClr val="ABBC3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76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Deploy the Model into Server and Create Web App</a:t>
          </a:r>
        </a:p>
      </dsp:txBody>
      <dsp:txXfrm>
        <a:off x="341105" y="4199557"/>
        <a:ext cx="8102980" cy="441905"/>
      </dsp:txXfrm>
    </dsp:sp>
    <dsp:sp modelId="{5AE5AD1F-CFE7-4EC7-8638-5F2A3C85FE09}">
      <dsp:nvSpPr>
        <dsp:cNvPr id="0" name=""/>
        <dsp:cNvSpPr/>
      </dsp:nvSpPr>
      <dsp:spPr>
        <a:xfrm>
          <a:off x="64914" y="4144318"/>
          <a:ext cx="552381" cy="5523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124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FE4EE-9E55-45AF-BA9C-18424CC146F7}">
      <dsp:nvSpPr>
        <dsp:cNvPr id="0" name=""/>
        <dsp:cNvSpPr/>
      </dsp:nvSpPr>
      <dsp:spPr>
        <a:xfrm rot="5400000">
          <a:off x="4972984" y="-1466486"/>
          <a:ext cx="498145" cy="4883105"/>
        </a:xfrm>
        <a:prstGeom prst="round2Same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ABBC36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Contains data from 2015 to 2017 (26305 data)</a:t>
          </a:r>
        </a:p>
      </dsp:txBody>
      <dsp:txXfrm rot="-5400000">
        <a:off x="2780505" y="750310"/>
        <a:ext cx="4858788" cy="449511"/>
      </dsp:txXfrm>
    </dsp:sp>
    <dsp:sp modelId="{B2FF5D99-57E7-41E6-A41E-9703A7A74473}">
      <dsp:nvSpPr>
        <dsp:cNvPr id="0" name=""/>
        <dsp:cNvSpPr/>
      </dsp:nvSpPr>
      <dsp:spPr>
        <a:xfrm>
          <a:off x="0" y="635702"/>
          <a:ext cx="2780504" cy="678728"/>
        </a:xfrm>
        <a:prstGeom prst="roundRect">
          <a:avLst/>
        </a:prstGeom>
        <a:solidFill>
          <a:srgbClr val="ABBC3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Training Set</a:t>
          </a:r>
        </a:p>
      </dsp:txBody>
      <dsp:txXfrm>
        <a:off x="33133" y="668835"/>
        <a:ext cx="2714238" cy="612462"/>
      </dsp:txXfrm>
    </dsp:sp>
    <dsp:sp modelId="{8C4EFB8B-16F6-43ED-A9E9-C1FCE231C377}">
      <dsp:nvSpPr>
        <dsp:cNvPr id="0" name=""/>
        <dsp:cNvSpPr/>
      </dsp:nvSpPr>
      <dsp:spPr>
        <a:xfrm rot="5400000">
          <a:off x="4982774" y="-649321"/>
          <a:ext cx="461034" cy="4906627"/>
        </a:xfrm>
        <a:prstGeom prst="round2Same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ABBC36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Contains data for first six months of 2018 (4415 data)</a:t>
          </a:r>
        </a:p>
      </dsp:txBody>
      <dsp:txXfrm rot="-5400000">
        <a:off x="2759978" y="1595981"/>
        <a:ext cx="4884121" cy="416022"/>
      </dsp:txXfrm>
    </dsp:sp>
    <dsp:sp modelId="{41E7C964-6E67-4257-80A0-762ADACB688A}">
      <dsp:nvSpPr>
        <dsp:cNvPr id="0" name=""/>
        <dsp:cNvSpPr/>
      </dsp:nvSpPr>
      <dsp:spPr>
        <a:xfrm>
          <a:off x="0" y="1490677"/>
          <a:ext cx="2759978" cy="626629"/>
        </a:xfrm>
        <a:prstGeom prst="roundRect">
          <a:avLst/>
        </a:prstGeom>
        <a:solidFill>
          <a:srgbClr val="ABBC3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Validation Set</a:t>
          </a:r>
        </a:p>
      </dsp:txBody>
      <dsp:txXfrm>
        <a:off x="30590" y="1521267"/>
        <a:ext cx="2698798" cy="565449"/>
      </dsp:txXfrm>
    </dsp:sp>
    <dsp:sp modelId="{090F6AE3-C601-485C-8BF9-B25CD3618EC3}">
      <dsp:nvSpPr>
        <dsp:cNvPr id="0" name=""/>
        <dsp:cNvSpPr/>
      </dsp:nvSpPr>
      <dsp:spPr>
        <a:xfrm rot="5400000">
          <a:off x="4998101" y="139808"/>
          <a:ext cx="430381" cy="4906627"/>
        </a:xfrm>
        <a:prstGeom prst="round2Same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ABBC36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Contains data for last six months of 2018 (4344 data)</a:t>
          </a:r>
        </a:p>
      </dsp:txBody>
      <dsp:txXfrm rot="-5400000">
        <a:off x="2759979" y="2398940"/>
        <a:ext cx="4885618" cy="388363"/>
      </dsp:txXfrm>
    </dsp:sp>
    <dsp:sp modelId="{2559642F-7A1F-4E86-8748-770C6DC6DE6B}">
      <dsp:nvSpPr>
        <dsp:cNvPr id="0" name=""/>
        <dsp:cNvSpPr/>
      </dsp:nvSpPr>
      <dsp:spPr>
        <a:xfrm>
          <a:off x="0" y="2281182"/>
          <a:ext cx="2759978" cy="599135"/>
        </a:xfrm>
        <a:prstGeom prst="roundRect">
          <a:avLst/>
        </a:prstGeom>
        <a:solidFill>
          <a:srgbClr val="ABBC3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Test Set</a:t>
          </a:r>
        </a:p>
      </dsp:txBody>
      <dsp:txXfrm>
        <a:off x="29247" y="2310429"/>
        <a:ext cx="2701484" cy="540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0:42:23.484"/>
    </inkml:context>
    <inkml:brush xml:id="br0">
      <inkml:brushProperty name="width" value="0.12117" units="cm"/>
      <inkml:brushProperty name="height" value="0.12117" units="cm"/>
      <inkml:brushProperty name="color" value="#ABBC36"/>
    </inkml:brush>
  </inkml:definitions>
  <inkml:trace contextRef="#ctx0" brushRef="#br0">4446 951,'-18'120,"-34"-3,-34-3,-33-6,-30-7,-29-9,-26-10,-22-11,-18-14,-16-13,-10-14,-7-15,-2-15,2-15,7-15,10-14,16-13,18-14,22-11,26-10,29-9,30-7,33-6,34-3,34-3,36 1,34 2,34 3,33 6,30 7,29 8,26 12,22 10,18 14,16 13,10 14,7 15,2 15,-2 15,-7 15,-10 14,-16 13,-18 14,-22 10,-26 12,-29 8,-30 7,-33 6,-34 3,-34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0:56:24.176"/>
    </inkml:context>
    <inkml:brush xml:id="br0">
      <inkml:brushProperty name="width" value="0.1" units="cm"/>
      <inkml:brushProperty name="height" value="0.1" units="cm"/>
      <inkml:brushProperty name="color" value="#ABBC36"/>
    </inkml:brush>
  </inkml:definitions>
  <inkml:trace contextRef="#ctx0" brushRef="#br0">1 1,'4219'0,"-4219"1925,-4219-1925,4219-1925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0:56:51.797"/>
    </inkml:context>
    <inkml:brush xml:id="br0">
      <inkml:brushProperty name="width" value="0.1" units="cm"/>
      <inkml:brushProperty name="height" value="0.1" units="cm"/>
      <inkml:brushProperty name="color" value="#ABBC36"/>
    </inkml:brush>
  </inkml:definitions>
  <inkml:trace contextRef="#ctx0" brushRef="#br0">2601 1,'2600'2600,"-5200"0,0-5200,5200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1:03:53.128"/>
    </inkml:context>
    <inkml:brush xml:id="br0">
      <inkml:brushProperty name="width" value="0.1" units="cm"/>
      <inkml:brushProperty name="height" value="0.1" units="cm"/>
      <inkml:brushProperty name="color" value="#ABBC36"/>
    </inkml:brush>
  </inkml:definitions>
  <inkml:trace contextRef="#ctx0" brushRef="#br0">1 1,'6170'0,"-6170"2051,-6170-2051,6170-2051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8T05:26:40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1,'8873'0,"-8873"6172,-8873-6172,8873-6172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0:43:10.724"/>
    </inkml:context>
    <inkml:brush xml:id="br0">
      <inkml:brushProperty name="width" value="0.12117" units="cm"/>
      <inkml:brushProperty name="height" value="0.12117" units="cm"/>
      <inkml:brushProperty name="color" value="#ABBC36"/>
    </inkml:brush>
  </inkml:definitions>
  <inkml:trace contextRef="#ctx0" brushRef="#br0">1 1,'3758'0,"-3758"2275,-3758-2275,3758-2275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0:44:52.551"/>
    </inkml:context>
    <inkml:brush xml:id="br0">
      <inkml:brushProperty name="width" value="0.12117" units="cm"/>
      <inkml:brushProperty name="height" value="0.12117" units="cm"/>
      <inkml:brushProperty name="color" value="#ABBC36"/>
    </inkml:brush>
  </inkml:definitions>
  <inkml:trace contextRef="#ctx0" brushRef="#br0">1 1,'4815'0,"-4815"3306,-4815-3306,4815-3306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0:45:31.184"/>
    </inkml:context>
    <inkml:brush xml:id="br0">
      <inkml:brushProperty name="width" value="0.12117" units="cm"/>
      <inkml:brushProperty name="height" value="0.12117" units="cm"/>
      <inkml:brushProperty name="color" value="#ABBC36"/>
    </inkml:brush>
  </inkml:definitions>
  <inkml:trace contextRef="#ctx0" brushRef="#br0">5907 952,'-24'119,"-45"-2,-46-3,-42-6,-42-7,-37-8,-35-12,-29-10,-25-14,-19-13,-16-14,-8-15,-3-15,3-15,9-15,15-14,18-13,27-14,29-10,33-12,38-8,42-7,42-6,46-3,45-2,48-1,45 3,46 3,42 6,42 7,38 9,33 10,29 11,27 14,18 13,15 14,9 15,3 15,-3 15,-8 15,-16 14,-19 13,-25 14,-29 11,-35 10,-37 9,-42 7,-42 6,-46 3,-45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0:45:44.816"/>
    </inkml:context>
    <inkml:brush xml:id="br0">
      <inkml:brushProperty name="width" value="0.12117" units="cm"/>
      <inkml:brushProperty name="height" value="0.12117" units="cm"/>
      <inkml:brushProperty name="color" value="#ABBC36"/>
    </inkml:brush>
  </inkml:definitions>
  <inkml:trace contextRef="#ctx0" brushRef="#br0">1 1,'5212'0,"-5212"1126,-5212-1126,5212-1126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0:46:00.636"/>
    </inkml:context>
    <inkml:brush xml:id="br0">
      <inkml:brushProperty name="width" value="0.10583" units="cm"/>
      <inkml:brushProperty name="height" value="0.10583" units="cm"/>
      <inkml:brushProperty name="color" value="#ABBC36"/>
    </inkml:brush>
  </inkml:definitions>
  <inkml:trace contextRef="#ctx0" brushRef="#br0">2780 1,'2778'2084,"-5556"0,-1-4168,5558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0:46:20.952"/>
    </inkml:context>
    <inkml:brush xml:id="br0">
      <inkml:brushProperty name="width" value="0.12117" units="cm"/>
      <inkml:brushProperty name="height" value="0.12117" units="cm"/>
      <inkml:brushProperty name="color" value="#ABBC36"/>
    </inkml:brush>
  </inkml:definitions>
  <inkml:trace contextRef="#ctx0" brushRef="#br0">1 1,'6097'0,"-6097"1696,-6097-1696,6097-1696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0:55:52.381"/>
    </inkml:context>
    <inkml:brush xml:id="br0">
      <inkml:brushProperty name="width" value="0.1" units="cm"/>
      <inkml:brushProperty name="height" value="0.1" units="cm"/>
      <inkml:brushProperty name="color" value="#ABBC36"/>
    </inkml:brush>
  </inkml:definitions>
  <inkml:trace contextRef="#ctx0" brushRef="#br0">1 1,'4798'0,"-4798"2051,-4798-2051,4798-2051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7T20:56:07.749"/>
    </inkml:context>
    <inkml:brush xml:id="br0">
      <inkml:brushProperty name="width" value="0.1" units="cm"/>
      <inkml:brushProperty name="height" value="0.1" units="cm"/>
      <inkml:brushProperty name="color" value="#ABBC36"/>
    </inkml:brush>
  </inkml:definitions>
  <inkml:trace contextRef="#ctx0" brushRef="#br0">1 1,'6692'0,"-6692"1853,-6692-1853,6692-1853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15616" y="2590796"/>
            <a:ext cx="4536504" cy="164066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E0F82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81A292-CAA8-4A7C-8FCA-3AD71A26C0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9010"/>
            <a:ext cx="1170335" cy="1493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5684F8-469F-4356-AE86-189CEFC491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008021"/>
            <a:ext cx="415875" cy="53067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6F1DE74-0425-4200-8167-214911B75598}"/>
              </a:ext>
            </a:extLst>
          </p:cNvPr>
          <p:cNvGrpSpPr/>
          <p:nvPr userDrawn="1"/>
        </p:nvGrpSpPr>
        <p:grpSpPr>
          <a:xfrm>
            <a:off x="2627784" y="1789912"/>
            <a:ext cx="144016" cy="148986"/>
            <a:chOff x="2627784" y="1789912"/>
            <a:chExt cx="144016" cy="14898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42C515-9433-4DD9-9F08-FA625DCFC96E}"/>
                </a:ext>
              </a:extLst>
            </p:cNvPr>
            <p:cNvSpPr/>
            <p:nvPr/>
          </p:nvSpPr>
          <p:spPr>
            <a:xfrm>
              <a:off x="2627784" y="1789912"/>
              <a:ext cx="144016" cy="49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B8FE6F3-263B-4635-A671-BC15AF7D20C2}"/>
                </a:ext>
              </a:extLst>
            </p:cNvPr>
            <p:cNvSpPr/>
            <p:nvPr/>
          </p:nvSpPr>
          <p:spPr>
            <a:xfrm>
              <a:off x="2627784" y="1889236"/>
              <a:ext cx="144016" cy="49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5E826BC-10CB-4577-B05E-AE2DFDBA0A41}"/>
              </a:ext>
            </a:extLst>
          </p:cNvPr>
          <p:cNvCxnSpPr/>
          <p:nvPr userDrawn="1"/>
        </p:nvCxnSpPr>
        <p:spPr>
          <a:xfrm>
            <a:off x="2699792" y="0"/>
            <a:ext cx="0" cy="1556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CAA817-99B5-42D8-8239-414653135D2E}"/>
              </a:ext>
            </a:extLst>
          </p:cNvPr>
          <p:cNvCxnSpPr/>
          <p:nvPr userDrawn="1"/>
        </p:nvCxnSpPr>
        <p:spPr>
          <a:xfrm>
            <a:off x="2699792" y="3140968"/>
            <a:ext cx="0" cy="3717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1818" y="116632"/>
            <a:ext cx="723455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4566" y="183820"/>
            <a:ext cx="8105906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067524" y="3645024"/>
            <a:ext cx="5501379" cy="23509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0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14.png"/><Relationship Id="rId5" Type="http://schemas.openxmlformats.org/officeDocument/2006/relationships/image" Target="../media/image110.png"/><Relationship Id="rId1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30.png"/><Relationship Id="rId1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16811" y="3556448"/>
            <a:ext cx="5052459" cy="1640666"/>
          </a:xfrm>
        </p:spPr>
        <p:txBody>
          <a:bodyPr/>
          <a:lstStyle/>
          <a:p>
            <a:r>
              <a:rPr lang="en-US" altLang="ko-KR" spc="-150" dirty="0"/>
              <a:t>Electrical </a:t>
            </a:r>
            <a:r>
              <a:rPr lang="en-US" altLang="ko-KR" spc="-150" dirty="0">
                <a:solidFill>
                  <a:schemeClr val="bg1"/>
                </a:solidFill>
              </a:rPr>
              <a:t>Load</a:t>
            </a:r>
            <a:r>
              <a:rPr lang="en-US" altLang="ko-KR" spc="-150" dirty="0"/>
              <a:t> </a:t>
            </a:r>
            <a:r>
              <a:rPr lang="en-US" altLang="ko-KR" spc="-150" dirty="0">
                <a:solidFill>
                  <a:schemeClr val="tx1"/>
                </a:solidFill>
              </a:rPr>
              <a:t>Consumption</a:t>
            </a:r>
            <a:r>
              <a:rPr lang="en-US" altLang="ko-KR" spc="-150" dirty="0"/>
              <a:t> Forecasting  </a:t>
            </a:r>
            <a:r>
              <a:rPr lang="en-US" altLang="ko-KR" spc="-150" dirty="0">
                <a:solidFill>
                  <a:schemeClr val="tx1"/>
                </a:solidFill>
              </a:rPr>
              <a:t>Using</a:t>
            </a:r>
            <a:r>
              <a:rPr lang="en-US" altLang="ko-KR" spc="-150" dirty="0"/>
              <a:t> </a:t>
            </a:r>
            <a:br>
              <a:rPr lang="en-US" altLang="ko-KR" spc="-150" dirty="0"/>
            </a:br>
            <a:r>
              <a:rPr lang="en-US" altLang="ko-KR" spc="-150" dirty="0">
                <a:solidFill>
                  <a:schemeClr val="bg1"/>
                </a:solidFill>
              </a:rPr>
              <a:t>Machine Learning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EE16-26D0-5050-3355-EF5476E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Checking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70661-3C3D-21BD-3231-119351FF3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i="0" dirty="0"/>
              <a:t>Selected features were examined to look for outliers and missing data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i="0" dirty="0"/>
              <a:t>No outliers and missing data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667E5-B72C-3062-2902-6A06ED9B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803" y="2852936"/>
            <a:ext cx="5082393" cy="30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3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EE16-26D0-5050-3355-EF5476E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Checking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70661-3C3D-21BD-3231-119351FF3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i="0" dirty="0"/>
              <a:t>Correlation of </a:t>
            </a:r>
            <a:r>
              <a:rPr lang="en-US" sz="2400" i="0" dirty="0">
                <a:solidFill>
                  <a:schemeClr val="tx1"/>
                </a:solidFill>
              </a:rPr>
              <a:t>total load actual </a:t>
            </a:r>
            <a:r>
              <a:rPr lang="en-US" sz="2400" i="0" dirty="0"/>
              <a:t>with every selected features       were examined</a:t>
            </a:r>
          </a:p>
          <a:p>
            <a:pPr>
              <a:buFontTx/>
              <a:buChar char="-"/>
            </a:pPr>
            <a:endParaRPr lang="en-US" sz="2400" i="0" dirty="0"/>
          </a:p>
          <a:p>
            <a:pPr marL="0" indent="0">
              <a:lnSpc>
                <a:spcPct val="150000"/>
              </a:lnSpc>
            </a:pPr>
            <a:endParaRPr lang="en-US" sz="2400" i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569DCB-4D0C-764D-205C-324A513E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32856"/>
            <a:ext cx="4955182" cy="402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10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EBC8-B5A2-CB3B-3878-09673E90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</a:t>
            </a:r>
            <a:r>
              <a:rPr lang="en-US" dirty="0"/>
              <a:t> </a:t>
            </a:r>
            <a:r>
              <a:rPr lang="en-US" sz="3200" dirty="0"/>
              <a:t>Splitting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4F354-9F75-DD70-6795-220A31B6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768"/>
            <a:ext cx="8509606" cy="4697376"/>
          </a:xfrm>
        </p:spPr>
        <p:txBody>
          <a:bodyPr>
            <a:normAutofit/>
          </a:bodyPr>
          <a:lstStyle/>
          <a:p>
            <a:r>
              <a:rPr lang="en-US" sz="2200" i="0" dirty="0"/>
              <a:t>	Dividing dataset into three sets.</a:t>
            </a:r>
          </a:p>
          <a:p>
            <a:endParaRPr lang="en-US" sz="2200" i="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80896BF-738E-62E7-71E4-64B69B526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783915"/>
              </p:ext>
            </p:extLst>
          </p:nvPr>
        </p:nvGraphicFramePr>
        <p:xfrm>
          <a:off x="721818" y="1772816"/>
          <a:ext cx="7666606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85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22313" y="1196752"/>
            <a:ext cx="8110821" cy="547260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2100" b="1" i="0" dirty="0" err="1"/>
              <a:t>XGBoost</a:t>
            </a:r>
            <a:r>
              <a:rPr lang="en-US" altLang="ko-KR" sz="2100" b="1" i="0" dirty="0"/>
              <a:t>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100" b="1" i="0" dirty="0"/>
              <a:t>Uses Sequential Decision Tree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900" b="1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900" b="1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900" b="1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900" b="1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900" b="1" i="0" dirty="0"/>
          </a:p>
          <a:p>
            <a:pPr marL="0" indent="0"/>
            <a:endParaRPr lang="en-US" altLang="ko-KR" sz="1900" b="1" i="0" dirty="0"/>
          </a:p>
          <a:p>
            <a:pPr marL="0" indent="0"/>
            <a:endParaRPr lang="en-US" altLang="ko-KR" sz="1900" b="1" i="0" dirty="0"/>
          </a:p>
          <a:p>
            <a:pPr marL="0" indent="0"/>
            <a:r>
              <a:rPr lang="en-US" altLang="ko-KR" sz="2100" b="1" i="0" dirty="0"/>
              <a:t>Decision Tree 1(Features and Residual 1)</a:t>
            </a:r>
          </a:p>
          <a:p>
            <a:pPr marL="0" indent="0"/>
            <a:endParaRPr lang="en-US" altLang="ko-KR" sz="1900" b="1" i="0" dirty="0"/>
          </a:p>
          <a:p>
            <a:pPr marL="0" indent="0"/>
            <a:r>
              <a:rPr lang="en-US" altLang="ko-KR" sz="1900" b="1" i="0" dirty="0"/>
              <a:t>		     </a:t>
            </a:r>
          </a:p>
          <a:p>
            <a:pPr marL="0" indent="0"/>
            <a:r>
              <a:rPr lang="en-US" altLang="ko-KR" sz="1900" b="1" i="0" dirty="0"/>
              <a:t>			</a:t>
            </a:r>
            <a:r>
              <a:rPr lang="en-US" altLang="ko-KR" sz="2100" b="1" i="0" dirty="0"/>
              <a:t>Decision Tree output T1</a:t>
            </a:r>
          </a:p>
          <a:p>
            <a:pPr marL="0" indent="0"/>
            <a:endParaRPr lang="en-US" altLang="ko-KR" sz="1900" b="1" i="0" dirty="0"/>
          </a:p>
          <a:p>
            <a:pPr marL="0" indent="0"/>
            <a:endParaRPr lang="en-US" altLang="ko-KR" sz="1900" b="1" i="0" dirty="0"/>
          </a:p>
          <a:p>
            <a:pPr marL="0" indent="0"/>
            <a:endParaRPr lang="en-US" altLang="ko-KR" sz="1900" b="1" i="0" dirty="0"/>
          </a:p>
          <a:p>
            <a:pPr marL="0" indent="0"/>
            <a:endParaRPr lang="en-US" altLang="ko-KR" sz="1900" b="1" i="0" dirty="0"/>
          </a:p>
          <a:p>
            <a:pPr marL="0" indent="0"/>
            <a:r>
              <a:rPr lang="en-US" altLang="ko-KR" sz="2100" b="1" i="0" dirty="0"/>
              <a:t>Output 2 (B2) = B1 + </a:t>
            </a:r>
            <a:r>
              <a:rPr lang="el-GR" altLang="ko-KR" sz="2100" b="1" i="0" dirty="0"/>
              <a:t>α</a:t>
            </a:r>
            <a:r>
              <a:rPr lang="en-US" altLang="ko-KR" sz="2100" b="1" i="0" dirty="0"/>
              <a:t>1*T1</a:t>
            </a:r>
          </a:p>
          <a:p>
            <a:pPr marL="0" indent="0"/>
            <a:endParaRPr lang="en-US" altLang="ko-KR" b="1" i="0" dirty="0"/>
          </a:p>
          <a:p>
            <a:pPr marL="0" indent="0"/>
            <a:endParaRPr lang="en-US" altLang="ko-KR" b="1" i="0" dirty="0"/>
          </a:p>
          <a:p>
            <a:pPr marL="0" indent="0"/>
            <a:endParaRPr lang="en-US" altLang="ko-KR" b="1" i="0" dirty="0"/>
          </a:p>
          <a:p>
            <a:pPr marL="0" indent="0"/>
            <a:r>
              <a:rPr lang="en-US" altLang="ko-KR" b="1" i="0" dirty="0"/>
              <a:t>		    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22313" y="116632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Machine Learning Algorithm</a:t>
            </a:r>
            <a:endParaRPr lang="ko-KR" altLang="en-US" sz="3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328411-DC99-42F0-9F4D-D8D25F1824F2}"/>
              </a:ext>
            </a:extLst>
          </p:cNvPr>
          <p:cNvGraphicFramePr>
            <a:graphicFrameLocks noGrp="1"/>
          </p:cNvGraphicFramePr>
          <p:nvPr/>
        </p:nvGraphicFramePr>
        <p:xfrm>
          <a:off x="697650" y="2090117"/>
          <a:ext cx="3438145" cy="1036320"/>
        </p:xfrm>
        <a:graphic>
          <a:graphicData uri="http://schemas.openxmlformats.org/drawingml/2006/table">
            <a:tbl>
              <a:tblPr/>
              <a:tblGrid>
                <a:gridCol w="1174090">
                  <a:extLst>
                    <a:ext uri="{9D8B030D-6E8A-4147-A177-3AD203B41FA5}">
                      <a16:colId xmlns:a16="http://schemas.microsoft.com/office/drawing/2014/main" val="2207160330"/>
                    </a:ext>
                  </a:extLst>
                </a:gridCol>
                <a:gridCol w="1240841">
                  <a:extLst>
                    <a:ext uri="{9D8B030D-6E8A-4147-A177-3AD203B41FA5}">
                      <a16:colId xmlns:a16="http://schemas.microsoft.com/office/drawing/2014/main" val="1868175156"/>
                    </a:ext>
                  </a:extLst>
                </a:gridCol>
                <a:gridCol w="1023214">
                  <a:extLst>
                    <a:ext uri="{9D8B030D-6E8A-4147-A177-3AD203B41FA5}">
                      <a16:colId xmlns:a16="http://schemas.microsoft.com/office/drawing/2014/main" val="2488464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Feature A</a:t>
                      </a:r>
                    </a:p>
                  </a:txBody>
                  <a:tcPr marL="50800" marR="50800" marT="50800" marB="508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Feature B     </a:t>
                      </a:r>
                    </a:p>
                  </a:txBody>
                  <a:tcPr marL="50800" marR="50800" marT="50800" marB="508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Output  C  </a:t>
                      </a:r>
                    </a:p>
                  </a:txBody>
                  <a:tcPr marL="50800" marR="50800" marT="50800" marB="508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306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</a:t>
                      </a:r>
                    </a:p>
                  </a:txBody>
                  <a:tcPr marL="50800" marR="50800" marT="50800" marB="508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…..</a:t>
                      </a:r>
                    </a:p>
                  </a:txBody>
                  <a:tcPr marL="50800" marR="50800" marT="50800" marB="508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…..</a:t>
                      </a:r>
                    </a:p>
                  </a:txBody>
                  <a:tcPr marL="50800" marR="50800" marT="50800" marB="508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68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</a:t>
                      </a:r>
                    </a:p>
                  </a:txBody>
                  <a:tcPr marL="50800" marR="50800" marT="50800" marB="508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…..</a:t>
                      </a:r>
                    </a:p>
                  </a:txBody>
                  <a:tcPr marL="50800" marR="50800" marT="50800" marB="508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…..</a:t>
                      </a:r>
                    </a:p>
                  </a:txBody>
                  <a:tcPr marL="50800" marR="50800" marT="50800" marB="508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08633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689DF7-50B3-4F64-88E4-DD6B8170BA7E}"/>
              </a:ext>
            </a:extLst>
          </p:cNvPr>
          <p:cNvGraphicFramePr>
            <a:graphicFrameLocks noGrp="1"/>
          </p:cNvGraphicFramePr>
          <p:nvPr/>
        </p:nvGraphicFramePr>
        <p:xfrm>
          <a:off x="4628911" y="2432217"/>
          <a:ext cx="983842" cy="294640"/>
        </p:xfrm>
        <a:graphic>
          <a:graphicData uri="http://schemas.openxmlformats.org/drawingml/2006/table">
            <a:tbl>
              <a:tblPr/>
              <a:tblGrid>
                <a:gridCol w="983842">
                  <a:extLst>
                    <a:ext uri="{9D8B030D-6E8A-4147-A177-3AD203B41FA5}">
                      <a16:colId xmlns:a16="http://schemas.microsoft.com/office/drawing/2014/main" val="39219989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Base 1(B1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448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448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48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48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898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E689E6-1C37-408A-9E33-CEF1A068D42F}"/>
              </a:ext>
            </a:extLst>
          </p:cNvPr>
          <p:cNvGraphicFramePr>
            <a:graphicFrameLocks noGrp="1"/>
          </p:cNvGraphicFramePr>
          <p:nvPr/>
        </p:nvGraphicFramePr>
        <p:xfrm>
          <a:off x="6084168" y="2090116"/>
          <a:ext cx="1239926" cy="978843"/>
        </p:xfrm>
        <a:graphic>
          <a:graphicData uri="http://schemas.openxmlformats.org/drawingml/2006/table">
            <a:tbl>
              <a:tblPr/>
              <a:tblGrid>
                <a:gridCol w="1239926">
                  <a:extLst>
                    <a:ext uri="{9D8B030D-6E8A-4147-A177-3AD203B41FA5}">
                      <a16:colId xmlns:a16="http://schemas.microsoft.com/office/drawing/2014/main" val="1966149328"/>
                    </a:ext>
                  </a:extLst>
                </a:gridCol>
              </a:tblGrid>
              <a:tr h="32628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Residual 1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868460"/>
                  </a:ext>
                </a:extLst>
              </a:tr>
              <a:tr h="32628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97616"/>
                  </a:ext>
                </a:extLst>
              </a:tr>
              <a:tr h="32628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3540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AE1C7C-F187-478C-BEAC-F04D5C80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8" y="3927386"/>
            <a:ext cx="2032447" cy="112518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679AA6-DF93-48F3-B29E-53B88EEEB416}"/>
              </a:ext>
            </a:extLst>
          </p:cNvPr>
          <p:cNvGraphicFramePr>
            <a:graphicFrameLocks noGrp="1"/>
          </p:cNvGraphicFramePr>
          <p:nvPr/>
        </p:nvGraphicFramePr>
        <p:xfrm>
          <a:off x="3976944" y="5219288"/>
          <a:ext cx="1303934" cy="883920"/>
        </p:xfrm>
        <a:graphic>
          <a:graphicData uri="http://schemas.openxmlformats.org/drawingml/2006/table">
            <a:tbl>
              <a:tblPr/>
              <a:tblGrid>
                <a:gridCol w="1303934">
                  <a:extLst>
                    <a:ext uri="{9D8B030D-6E8A-4147-A177-3AD203B41FA5}">
                      <a16:colId xmlns:a16="http://schemas.microsoft.com/office/drawing/2014/main" val="2326146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Output 2(B2)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14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225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421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629FC9-CB62-49DC-B7E6-EC7223D88523}"/>
              </a:ext>
            </a:extLst>
          </p:cNvPr>
          <p:cNvGraphicFramePr>
            <a:graphicFrameLocks noGrp="1"/>
          </p:cNvGraphicFramePr>
          <p:nvPr/>
        </p:nvGraphicFramePr>
        <p:xfrm>
          <a:off x="6051527" y="5202770"/>
          <a:ext cx="1272567" cy="883920"/>
        </p:xfrm>
        <a:graphic>
          <a:graphicData uri="http://schemas.openxmlformats.org/drawingml/2006/table">
            <a:tbl>
              <a:tblPr/>
              <a:tblGrid>
                <a:gridCol w="1272567">
                  <a:extLst>
                    <a:ext uri="{9D8B030D-6E8A-4147-A177-3AD203B41FA5}">
                      <a16:colId xmlns:a16="http://schemas.microsoft.com/office/drawing/2014/main" val="3622765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Residual 2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68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909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66080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FAFD1D-421B-49FC-ACF8-D873963D001B}"/>
              </a:ext>
            </a:extLst>
          </p:cNvPr>
          <p:cNvGraphicFramePr>
            <a:graphicFrameLocks noGrp="1"/>
          </p:cNvGraphicFramePr>
          <p:nvPr/>
        </p:nvGraphicFramePr>
        <p:xfrm>
          <a:off x="6035842" y="3927386"/>
          <a:ext cx="1488485" cy="883920"/>
        </p:xfrm>
        <a:graphic>
          <a:graphicData uri="http://schemas.openxmlformats.org/drawingml/2006/table">
            <a:tbl>
              <a:tblPr/>
              <a:tblGrid>
                <a:gridCol w="1488485">
                  <a:extLst>
                    <a:ext uri="{9D8B030D-6E8A-4147-A177-3AD203B41FA5}">
                      <a16:colId xmlns:a16="http://schemas.microsoft.com/office/drawing/2014/main" val="2326146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Tree Output</a:t>
                      </a:r>
                      <a:r>
                        <a:rPr lang="en-US" sz="1600" b="1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(T1)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14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225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421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CAED-C39C-49ED-8351-57AEC1B3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Algorithm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9917-FD14-469D-A673-ACFD67DE3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176867"/>
            <a:ext cx="8293582" cy="4861277"/>
          </a:xfrm>
        </p:spPr>
        <p:txBody>
          <a:bodyPr>
            <a:normAutofit lnSpcReduction="10000"/>
          </a:bodyPr>
          <a:lstStyle/>
          <a:p>
            <a:endParaRPr lang="en-US" altLang="ko-KR" b="1" i="0" dirty="0"/>
          </a:p>
          <a:p>
            <a:r>
              <a:rPr lang="en-US" altLang="ko-KR" sz="1800" b="1" i="0" dirty="0"/>
              <a:t>Decision Tree 2</a:t>
            </a:r>
          </a:p>
          <a:p>
            <a:endParaRPr lang="en-US" altLang="ko-KR" sz="1800" b="1" i="0" dirty="0"/>
          </a:p>
          <a:p>
            <a:r>
              <a:rPr lang="en-US" altLang="ko-KR" sz="1800" b="1" i="0" dirty="0"/>
              <a:t>				 Decision Tree output T2 </a:t>
            </a:r>
          </a:p>
          <a:p>
            <a:endParaRPr lang="en-US" altLang="ko-KR" sz="1800" b="1" i="0" dirty="0"/>
          </a:p>
          <a:p>
            <a:endParaRPr lang="en-US" altLang="ko-KR" sz="1800" b="1" i="0" dirty="0"/>
          </a:p>
          <a:p>
            <a:endParaRPr lang="en-US" altLang="ko-KR" sz="1800" b="1" i="0" dirty="0"/>
          </a:p>
          <a:p>
            <a:r>
              <a:rPr lang="en-US" altLang="ko-KR" sz="1800" b="1" i="0" dirty="0"/>
              <a:t>Output 3(B3) =  B2 + </a:t>
            </a:r>
            <a:r>
              <a:rPr lang="el-GR" altLang="ko-KR" sz="1800" b="1" i="0" dirty="0"/>
              <a:t>α</a:t>
            </a:r>
            <a:r>
              <a:rPr lang="en-US" altLang="ko-KR" sz="1800" b="1" i="0" dirty="0"/>
              <a:t>2*T2</a:t>
            </a:r>
          </a:p>
          <a:p>
            <a:endParaRPr lang="en-US" altLang="ko-KR" sz="1800" b="1" i="0" dirty="0"/>
          </a:p>
          <a:p>
            <a:endParaRPr lang="en-US" altLang="ko-KR" sz="1800" b="1" i="0" dirty="0"/>
          </a:p>
          <a:p>
            <a:r>
              <a:rPr lang="en-US" altLang="ko-KR" sz="1800" b="1" i="0" dirty="0"/>
              <a:t>Residual Value will Keep Decreasing</a:t>
            </a:r>
          </a:p>
          <a:p>
            <a:r>
              <a:rPr lang="en-US" altLang="ko-KR" sz="1800" b="1" i="0" dirty="0"/>
              <a:t>Finally The Model Will be Trained</a:t>
            </a:r>
          </a:p>
          <a:p>
            <a:endParaRPr lang="en-US" altLang="ko-KR" sz="1800" b="1" i="0" dirty="0"/>
          </a:p>
          <a:p>
            <a:r>
              <a:rPr lang="en-US" altLang="ko-KR" sz="1800" b="1" i="0" dirty="0"/>
              <a:t>Predict New Data</a:t>
            </a:r>
          </a:p>
          <a:p>
            <a:r>
              <a:rPr lang="en-US" altLang="ko-KR" sz="1800" b="1" i="0" dirty="0"/>
              <a:t>Output = B1 + </a:t>
            </a:r>
            <a:r>
              <a:rPr lang="el-GR" altLang="ko-KR" sz="1800" b="1" i="0" dirty="0"/>
              <a:t>α</a:t>
            </a:r>
            <a:r>
              <a:rPr lang="en-US" altLang="ko-KR" sz="1800" b="1" i="0" dirty="0"/>
              <a:t>1*T1 +</a:t>
            </a:r>
            <a:r>
              <a:rPr lang="el-GR" altLang="ko-KR" sz="1800" b="1" i="0" dirty="0"/>
              <a:t> α</a:t>
            </a:r>
            <a:r>
              <a:rPr lang="en-US" altLang="ko-KR" sz="1800" b="1" i="0" dirty="0"/>
              <a:t>2*T2 + …………..</a:t>
            </a:r>
            <a:r>
              <a:rPr lang="el-GR" altLang="ko-KR" sz="1800" b="1" i="0" dirty="0"/>
              <a:t> α</a:t>
            </a:r>
            <a:r>
              <a:rPr lang="en-US" altLang="ko-KR" sz="1800" b="1" i="0" dirty="0"/>
              <a:t>n*Tn</a:t>
            </a:r>
          </a:p>
          <a:p>
            <a:endParaRPr lang="en-US" altLang="ko-KR" sz="1800" b="1" i="0" dirty="0"/>
          </a:p>
          <a:p>
            <a:endParaRPr lang="en-US" altLang="ko-KR" b="1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7C009-C7CB-4538-93AA-D92ADA788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28" y="1988840"/>
            <a:ext cx="2032447" cy="112518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D777AC-68ED-422E-AA62-C25A8C4ADE40}"/>
              </a:ext>
            </a:extLst>
          </p:cNvPr>
          <p:cNvGraphicFramePr>
            <a:graphicFrameLocks noGrp="1"/>
          </p:cNvGraphicFramePr>
          <p:nvPr/>
        </p:nvGraphicFramePr>
        <p:xfrm>
          <a:off x="4339097" y="3196955"/>
          <a:ext cx="1303934" cy="883920"/>
        </p:xfrm>
        <a:graphic>
          <a:graphicData uri="http://schemas.openxmlformats.org/drawingml/2006/table">
            <a:tbl>
              <a:tblPr/>
              <a:tblGrid>
                <a:gridCol w="1303934">
                  <a:extLst>
                    <a:ext uri="{9D8B030D-6E8A-4147-A177-3AD203B41FA5}">
                      <a16:colId xmlns:a16="http://schemas.microsoft.com/office/drawing/2014/main" val="2326146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Output 3(B3)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14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225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421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60FE24-3D01-4757-9870-D04BD26BC008}"/>
              </a:ext>
            </a:extLst>
          </p:cNvPr>
          <p:cNvGraphicFramePr>
            <a:graphicFrameLocks noGrp="1"/>
          </p:cNvGraphicFramePr>
          <p:nvPr/>
        </p:nvGraphicFramePr>
        <p:xfrm>
          <a:off x="6571226" y="3196955"/>
          <a:ext cx="1272567" cy="883920"/>
        </p:xfrm>
        <a:graphic>
          <a:graphicData uri="http://schemas.openxmlformats.org/drawingml/2006/table">
            <a:tbl>
              <a:tblPr/>
              <a:tblGrid>
                <a:gridCol w="1272567">
                  <a:extLst>
                    <a:ext uri="{9D8B030D-6E8A-4147-A177-3AD203B41FA5}">
                      <a16:colId xmlns:a16="http://schemas.microsoft.com/office/drawing/2014/main" val="3622765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Residual 3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68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909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66080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E1A0E64-C910-45BE-A2E2-1751A7AF6723}"/>
              </a:ext>
            </a:extLst>
          </p:cNvPr>
          <p:cNvGraphicFramePr>
            <a:graphicFrameLocks noGrp="1"/>
          </p:cNvGraphicFramePr>
          <p:nvPr/>
        </p:nvGraphicFramePr>
        <p:xfrm>
          <a:off x="6372200" y="1744951"/>
          <a:ext cx="1471593" cy="883920"/>
        </p:xfrm>
        <a:graphic>
          <a:graphicData uri="http://schemas.openxmlformats.org/drawingml/2006/table">
            <a:tbl>
              <a:tblPr/>
              <a:tblGrid>
                <a:gridCol w="1471593">
                  <a:extLst>
                    <a:ext uri="{9D8B030D-6E8A-4147-A177-3AD203B41FA5}">
                      <a16:colId xmlns:a16="http://schemas.microsoft.com/office/drawing/2014/main" val="2326146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Tree Output (T2)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14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225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448A02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</a:p>
                  </a:txBody>
                  <a:tcPr marL="38100" marR="38100" marT="25400" marB="25400">
                    <a:lnL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ABB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42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1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6D9E-B1AA-4FF3-A506-462131AF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Data Set and Optimization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292342-1978-4C26-8905-6E7EFCD34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0" dirty="0"/>
          </a:p>
          <a:p>
            <a:endParaRPr lang="en-US" i="0" dirty="0"/>
          </a:p>
          <a:p>
            <a:endParaRPr lang="en-US" i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6810F-C1C0-4134-B8C1-BC1FD6E6AA7B}"/>
              </a:ext>
            </a:extLst>
          </p:cNvPr>
          <p:cNvSpPr txBox="1"/>
          <p:nvPr/>
        </p:nvSpPr>
        <p:spPr>
          <a:xfrm>
            <a:off x="827584" y="155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Training Data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11AB870-D72C-4CD4-A51C-FD2882B26B6C}"/>
                  </a:ext>
                </a:extLst>
              </p14:cNvPr>
              <p14:cNvContentPartPr/>
              <p14:nvPr/>
            </p14:nvContentPartPr>
            <p14:xfrm>
              <a:off x="721818" y="1398558"/>
              <a:ext cx="1600200" cy="685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11AB870-D72C-4CD4-A51C-FD2882B26B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863" y="1376563"/>
                <a:ext cx="1643390" cy="729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4C2B34C-1CEA-434B-A3D1-FAC6A4BF50B0}"/>
                  </a:ext>
                </a:extLst>
              </p14:cNvPr>
              <p14:cNvContentPartPr/>
              <p14:nvPr/>
            </p14:nvContentPartPr>
            <p14:xfrm>
              <a:off x="3707904" y="1331883"/>
              <a:ext cx="1354137" cy="81915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4C2B34C-1CEA-434B-A3D1-FAC6A4BF50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5929" y="1309929"/>
                <a:ext cx="1397366" cy="862339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92F2260-75ED-4BCB-B76D-D1C1133927F4}"/>
              </a:ext>
            </a:extLst>
          </p:cNvPr>
          <p:cNvSpPr txBox="1"/>
          <p:nvPr/>
        </p:nvSpPr>
        <p:spPr>
          <a:xfrm>
            <a:off x="3744416" y="143802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XGBoosting</a:t>
            </a:r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1800" dirty="0">
              <a:solidFill>
                <a:srgbClr val="538135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Regressor</a:t>
            </a:r>
            <a:endParaRPr lang="en-US" sz="1800" dirty="0">
              <a:solidFill>
                <a:srgbClr val="538135"/>
              </a:solidFill>
              <a:effectLst/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B83A737-F7E3-48CB-94FE-ECAEB76ED8A8}"/>
                  </a:ext>
                </a:extLst>
              </p14:cNvPr>
              <p14:cNvContentPartPr/>
              <p14:nvPr/>
            </p14:nvContentPartPr>
            <p14:xfrm>
              <a:off x="3518197" y="2708921"/>
              <a:ext cx="1733550" cy="1193426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B83A737-F7E3-48CB-94FE-ECAEB76ED8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6240" y="2686907"/>
                <a:ext cx="1776745" cy="1236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86E555D-3C7D-4E15-AA09-96FA99857CC2}"/>
                  </a:ext>
                </a:extLst>
              </p14:cNvPr>
              <p14:cNvContentPartPr/>
              <p14:nvPr/>
            </p14:nvContentPartPr>
            <p14:xfrm>
              <a:off x="539551" y="2884477"/>
              <a:ext cx="2126061" cy="685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86E555D-3C7D-4E15-AA09-96FA99857C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596" y="2862482"/>
                <a:ext cx="2169252" cy="729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C3CB113-3690-47CD-A5E4-6DEC16937960}"/>
                  </a:ext>
                </a:extLst>
              </p14:cNvPr>
              <p14:cNvContentPartPr/>
              <p14:nvPr/>
            </p14:nvContentPartPr>
            <p14:xfrm>
              <a:off x="6172005" y="3023137"/>
              <a:ext cx="1876425" cy="405863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C3CB113-3690-47CD-A5E4-6DEC169379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0048" y="3001169"/>
                <a:ext cx="1919619" cy="449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83FD17-08BF-43A6-B2F1-AB83000F284D}"/>
                  </a:ext>
                </a:extLst>
              </p14:cNvPr>
              <p14:cNvContentPartPr/>
              <p14:nvPr/>
            </p14:nvContentPartPr>
            <p14:xfrm>
              <a:off x="6109298" y="4457653"/>
              <a:ext cx="2001837" cy="1501775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83FD17-08BF-43A6-B2F1-AB83000F28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0209" y="4438561"/>
                <a:ext cx="2039655" cy="1539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AA21244-3C08-40EC-94DB-50200A551772}"/>
                  </a:ext>
                </a:extLst>
              </p14:cNvPr>
              <p14:cNvContentPartPr/>
              <p14:nvPr/>
            </p14:nvContentPartPr>
            <p14:xfrm>
              <a:off x="2411760" y="4914930"/>
              <a:ext cx="2195751" cy="611187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AA21244-3C08-40EC-94DB-50200A5517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89795" y="4892960"/>
                <a:ext cx="2238960" cy="654406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B5C0A5A-ABB3-415C-B810-B1D5A5FA1EC5}"/>
              </a:ext>
            </a:extLst>
          </p:cNvPr>
          <p:cNvSpPr txBox="1"/>
          <p:nvPr/>
        </p:nvSpPr>
        <p:spPr>
          <a:xfrm>
            <a:off x="3635896" y="30596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Created Model</a:t>
            </a:r>
            <a:endParaRPr lang="en-US" sz="1800" dirty="0">
              <a:solidFill>
                <a:srgbClr val="538135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9EC1C1-1C1F-4993-B8A8-650B282087E7}"/>
              </a:ext>
            </a:extLst>
          </p:cNvPr>
          <p:cNvSpPr txBox="1"/>
          <p:nvPr/>
        </p:nvSpPr>
        <p:spPr>
          <a:xfrm>
            <a:off x="6234515" y="30427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Predicted Value</a:t>
            </a:r>
            <a:endParaRPr lang="en-US" sz="1800" dirty="0">
              <a:solidFill>
                <a:srgbClr val="538135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9734B-AB5C-4C7F-A292-9A48A2A8B425}"/>
              </a:ext>
            </a:extLst>
          </p:cNvPr>
          <p:cNvSpPr txBox="1"/>
          <p:nvPr/>
        </p:nvSpPr>
        <p:spPr>
          <a:xfrm>
            <a:off x="6372200" y="4871411"/>
            <a:ext cx="5402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Compare with</a:t>
            </a:r>
            <a:endParaRPr lang="en-US" sz="1800">
              <a:solidFill>
                <a:srgbClr val="538135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Actual Values</a:t>
            </a:r>
            <a:endParaRPr lang="en-US" sz="1800" dirty="0">
              <a:solidFill>
                <a:srgbClr val="538135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EDA403-A57A-4ECC-B0FE-9718903EC3D7}"/>
              </a:ext>
            </a:extLst>
          </p:cNvPr>
          <p:cNvSpPr txBox="1"/>
          <p:nvPr/>
        </p:nvSpPr>
        <p:spPr>
          <a:xfrm>
            <a:off x="2754585" y="5009910"/>
            <a:ext cx="2603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Error Analysis</a:t>
            </a:r>
            <a:endParaRPr lang="en-US" sz="1800" dirty="0">
              <a:solidFill>
                <a:srgbClr val="538135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EFEEA1-A31A-4266-BDAB-89D788264E68}"/>
              </a:ext>
            </a:extLst>
          </p:cNvPr>
          <p:cNvSpPr txBox="1"/>
          <p:nvPr/>
        </p:nvSpPr>
        <p:spPr>
          <a:xfrm>
            <a:off x="869553" y="3020463"/>
            <a:ext cx="173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Validation Set</a:t>
            </a:r>
            <a:endParaRPr lang="en-US" sz="1800" dirty="0">
              <a:solidFill>
                <a:srgbClr val="538135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738950-DBFA-4836-9223-2841840FA1D7}"/>
              </a:ext>
            </a:extLst>
          </p:cNvPr>
          <p:cNvCxnSpPr/>
          <p:nvPr/>
        </p:nvCxnSpPr>
        <p:spPr>
          <a:xfrm>
            <a:off x="2411760" y="1772816"/>
            <a:ext cx="1224136" cy="0"/>
          </a:xfrm>
          <a:prstGeom prst="straightConnector1">
            <a:avLst/>
          </a:prstGeom>
          <a:ln w="38100">
            <a:solidFill>
              <a:srgbClr val="ABBC3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D24239-9620-4D13-964C-8D0B7B3C760C}"/>
              </a:ext>
            </a:extLst>
          </p:cNvPr>
          <p:cNvCxnSpPr>
            <a:cxnSpLocks/>
          </p:cNvCxnSpPr>
          <p:nvPr/>
        </p:nvCxnSpPr>
        <p:spPr>
          <a:xfrm>
            <a:off x="4355976" y="2151033"/>
            <a:ext cx="0" cy="485879"/>
          </a:xfrm>
          <a:prstGeom prst="straightConnector1">
            <a:avLst/>
          </a:prstGeom>
          <a:ln w="38100">
            <a:solidFill>
              <a:srgbClr val="ABBC3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BFB195-3CCC-4926-8D83-A37F7ECB6305}"/>
              </a:ext>
            </a:extLst>
          </p:cNvPr>
          <p:cNvCxnSpPr>
            <a:cxnSpLocks/>
          </p:cNvCxnSpPr>
          <p:nvPr/>
        </p:nvCxnSpPr>
        <p:spPr>
          <a:xfrm>
            <a:off x="2665612" y="3212976"/>
            <a:ext cx="852585" cy="0"/>
          </a:xfrm>
          <a:prstGeom prst="straightConnector1">
            <a:avLst/>
          </a:prstGeom>
          <a:ln w="38100">
            <a:solidFill>
              <a:srgbClr val="ABBC3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A3BB69-51F5-4B40-B131-C9F75E005153}"/>
              </a:ext>
            </a:extLst>
          </p:cNvPr>
          <p:cNvCxnSpPr>
            <a:cxnSpLocks/>
          </p:cNvCxnSpPr>
          <p:nvPr/>
        </p:nvCxnSpPr>
        <p:spPr>
          <a:xfrm>
            <a:off x="5251747" y="3212976"/>
            <a:ext cx="857551" cy="0"/>
          </a:xfrm>
          <a:prstGeom prst="straightConnector1">
            <a:avLst/>
          </a:prstGeom>
          <a:ln w="38100">
            <a:solidFill>
              <a:srgbClr val="ABBC3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F8B5C8-34FC-484A-9DDC-6D2941D30C71}"/>
              </a:ext>
            </a:extLst>
          </p:cNvPr>
          <p:cNvCxnSpPr>
            <a:cxnSpLocks/>
          </p:cNvCxnSpPr>
          <p:nvPr/>
        </p:nvCxnSpPr>
        <p:spPr>
          <a:xfrm>
            <a:off x="7092280" y="3429000"/>
            <a:ext cx="0" cy="936104"/>
          </a:xfrm>
          <a:prstGeom prst="straightConnector1">
            <a:avLst/>
          </a:prstGeom>
          <a:ln w="38100">
            <a:solidFill>
              <a:srgbClr val="ABBC3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98086-8A36-42C8-A1F4-101E2B769EA8}"/>
              </a:ext>
            </a:extLst>
          </p:cNvPr>
          <p:cNvCxnSpPr>
            <a:cxnSpLocks/>
          </p:cNvCxnSpPr>
          <p:nvPr/>
        </p:nvCxnSpPr>
        <p:spPr>
          <a:xfrm flipH="1">
            <a:off x="4716016" y="5229200"/>
            <a:ext cx="1393282" cy="0"/>
          </a:xfrm>
          <a:prstGeom prst="straightConnector1">
            <a:avLst/>
          </a:prstGeom>
          <a:ln w="38100">
            <a:solidFill>
              <a:srgbClr val="ABBC3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91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5" grpId="0"/>
      <p:bldP spid="27" grpId="0"/>
      <p:bldP spid="29" grpId="0"/>
      <p:bldP spid="33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57CC-CAE4-4689-8ED2-68E4073C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F5C6-3F4B-47FA-87FC-AE4B529EE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i="0" dirty="0"/>
              <a:t>Optimized the model by changing the different Hyperparameters of The Algorithm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CC8B63-F5E0-4AD9-B174-2C4B93EC9336}"/>
                  </a:ext>
                </a:extLst>
              </p14:cNvPr>
              <p14:cNvContentPartPr/>
              <p14:nvPr/>
            </p14:nvContentPartPr>
            <p14:xfrm>
              <a:off x="827584" y="1844824"/>
              <a:ext cx="1728192" cy="73977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CC8B63-F5E0-4AD9-B174-2C4B93EC93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578" y="1826798"/>
                <a:ext cx="1763843" cy="775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A9E7E3-E24E-46AF-95BA-939D497133FE}"/>
                  </a:ext>
                </a:extLst>
              </p14:cNvPr>
              <p14:cNvContentPartPr/>
              <p14:nvPr/>
            </p14:nvContentPartPr>
            <p14:xfrm>
              <a:off x="3367087" y="1880542"/>
              <a:ext cx="2409825" cy="66833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A9E7E3-E24E-46AF-95BA-939D497133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9084" y="1862518"/>
                <a:ext cx="2445470" cy="70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A830712-0C64-4465-9A44-13DFE72FE176}"/>
                  </a:ext>
                </a:extLst>
              </p14:cNvPr>
              <p14:cNvContentPartPr/>
              <p14:nvPr/>
            </p14:nvContentPartPr>
            <p14:xfrm>
              <a:off x="6372200" y="1844824"/>
              <a:ext cx="1519716" cy="6931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A830712-0C64-4465-9A44-13DFE72FE1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4194" y="1826829"/>
                <a:ext cx="1555368" cy="728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5FC5ABB-EA0D-4231-897D-0F4BA442633F}"/>
                  </a:ext>
                </a:extLst>
              </p14:cNvPr>
              <p14:cNvContentPartPr/>
              <p14:nvPr/>
            </p14:nvContentPartPr>
            <p14:xfrm>
              <a:off x="6128213" y="2924944"/>
              <a:ext cx="1872208" cy="187220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5FC5ABB-EA0D-4231-897D-0F4BA44263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0214" y="2906945"/>
                <a:ext cx="1907845" cy="190784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00B255E-C4EF-4869-BB43-F16E438D6F50}"/>
              </a:ext>
            </a:extLst>
          </p:cNvPr>
          <p:cNvSpPr txBox="1"/>
          <p:nvPr/>
        </p:nvSpPr>
        <p:spPr>
          <a:xfrm>
            <a:off x="1081087" y="1880784"/>
            <a:ext cx="1311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XGBoosting</a:t>
            </a:r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Regressor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F8972-8E0F-46FF-85A9-3B1B099BFA08}"/>
              </a:ext>
            </a:extLst>
          </p:cNvPr>
          <p:cNvSpPr txBox="1"/>
          <p:nvPr/>
        </p:nvSpPr>
        <p:spPr>
          <a:xfrm>
            <a:off x="3343587" y="20031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Hyperparameter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9FDB7-8372-45C7-8703-56D0F7B311F1}"/>
              </a:ext>
            </a:extLst>
          </p:cNvPr>
          <p:cNvSpPr txBox="1"/>
          <p:nvPr/>
        </p:nvSpPr>
        <p:spPr>
          <a:xfrm>
            <a:off x="6368251" y="19734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Created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4DAAF-7701-4D0B-9495-C71B37992244}"/>
              </a:ext>
            </a:extLst>
          </p:cNvPr>
          <p:cNvSpPr txBox="1"/>
          <p:nvPr/>
        </p:nvSpPr>
        <p:spPr>
          <a:xfrm>
            <a:off x="4741322" y="3497102"/>
            <a:ext cx="46459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Overfitting and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538135"/>
                </a:solidFill>
                <a:latin typeface="Calibri" panose="020F0502020204030204" pitchFamily="34" charset="0"/>
              </a:rPr>
              <a:t>Underfitting</a:t>
            </a:r>
            <a:r>
              <a:rPr lang="en-US" sz="16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Problem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6464C3-AE94-4CB3-A003-DE2DC4E27653}"/>
              </a:ext>
            </a:extLst>
          </p:cNvPr>
          <p:cNvCxnSpPr>
            <a:cxnSpLocks/>
          </p:cNvCxnSpPr>
          <p:nvPr/>
        </p:nvCxnSpPr>
        <p:spPr>
          <a:xfrm>
            <a:off x="2555776" y="2204864"/>
            <a:ext cx="787811" cy="0"/>
          </a:xfrm>
          <a:prstGeom prst="straightConnector1">
            <a:avLst/>
          </a:prstGeom>
          <a:ln w="38100">
            <a:solidFill>
              <a:srgbClr val="ABBC3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69C0D3-357C-419A-B9F3-0C680C9034FA}"/>
              </a:ext>
            </a:extLst>
          </p:cNvPr>
          <p:cNvCxnSpPr>
            <a:cxnSpLocks/>
          </p:cNvCxnSpPr>
          <p:nvPr/>
        </p:nvCxnSpPr>
        <p:spPr>
          <a:xfrm>
            <a:off x="5776912" y="2204864"/>
            <a:ext cx="591339" cy="0"/>
          </a:xfrm>
          <a:prstGeom prst="straightConnector1">
            <a:avLst/>
          </a:prstGeom>
          <a:ln w="38100">
            <a:solidFill>
              <a:srgbClr val="ABBC3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B899BF-6F03-4B60-BA5B-98B19BCDA177}"/>
              </a:ext>
            </a:extLst>
          </p:cNvPr>
          <p:cNvCxnSpPr>
            <a:cxnSpLocks/>
          </p:cNvCxnSpPr>
          <p:nvPr/>
        </p:nvCxnSpPr>
        <p:spPr>
          <a:xfrm>
            <a:off x="7020272" y="2527115"/>
            <a:ext cx="0" cy="325821"/>
          </a:xfrm>
          <a:prstGeom prst="straightConnector1">
            <a:avLst/>
          </a:prstGeom>
          <a:ln w="38100">
            <a:solidFill>
              <a:srgbClr val="ABBC3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0592F4-DC9D-4ECD-87DB-D6FCDE17B04C}"/>
              </a:ext>
            </a:extLst>
          </p:cNvPr>
          <p:cNvCxnSpPr>
            <a:cxnSpLocks/>
          </p:cNvCxnSpPr>
          <p:nvPr/>
        </p:nvCxnSpPr>
        <p:spPr>
          <a:xfrm flipV="1">
            <a:off x="4499992" y="2527115"/>
            <a:ext cx="0" cy="1368152"/>
          </a:xfrm>
          <a:prstGeom prst="straightConnector1">
            <a:avLst/>
          </a:prstGeom>
          <a:ln w="38100">
            <a:solidFill>
              <a:srgbClr val="ABBC3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EC596-CEF1-4C19-A83A-E8F86AFCE951}"/>
              </a:ext>
            </a:extLst>
          </p:cNvPr>
          <p:cNvCxnSpPr>
            <a:cxnSpLocks/>
          </p:cNvCxnSpPr>
          <p:nvPr/>
        </p:nvCxnSpPr>
        <p:spPr>
          <a:xfrm>
            <a:off x="4499992" y="3861048"/>
            <a:ext cx="1628221" cy="0"/>
          </a:xfrm>
          <a:prstGeom prst="line">
            <a:avLst/>
          </a:prstGeom>
          <a:ln w="38100">
            <a:solidFill>
              <a:srgbClr val="ABBC3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B3A8125-4032-4DF3-8D07-E9B757B63012}"/>
              </a:ext>
            </a:extLst>
          </p:cNvPr>
          <p:cNvSpPr txBox="1"/>
          <p:nvPr/>
        </p:nvSpPr>
        <p:spPr>
          <a:xfrm>
            <a:off x="7255480" y="4831956"/>
            <a:ext cx="553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No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277E213-2A66-4EC6-90AA-EA450614A4B6}"/>
                  </a:ext>
                </a:extLst>
              </p14:cNvPr>
              <p14:cNvContentPartPr/>
              <p14:nvPr/>
            </p14:nvContentPartPr>
            <p14:xfrm>
              <a:off x="6020808" y="5184092"/>
              <a:ext cx="2222500" cy="739775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277E213-2A66-4EC6-90AA-EA450614A4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02800" y="5166066"/>
                <a:ext cx="2258155" cy="775466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7C21AD5-7734-4801-844A-6AC0484E0798}"/>
              </a:ext>
            </a:extLst>
          </p:cNvPr>
          <p:cNvSpPr txBox="1"/>
          <p:nvPr/>
        </p:nvSpPr>
        <p:spPr>
          <a:xfrm>
            <a:off x="6208856" y="5349576"/>
            <a:ext cx="187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Optimized Model</a:t>
            </a:r>
            <a:endParaRPr lang="en-US" sz="1800" dirty="0">
              <a:solidFill>
                <a:srgbClr val="538135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13F6C4-F862-4608-9694-B8806D64CBB5}"/>
              </a:ext>
            </a:extLst>
          </p:cNvPr>
          <p:cNvCxnSpPr>
            <a:cxnSpLocks/>
          </p:cNvCxnSpPr>
          <p:nvPr/>
        </p:nvCxnSpPr>
        <p:spPr>
          <a:xfrm>
            <a:off x="7064317" y="4797152"/>
            <a:ext cx="0" cy="386940"/>
          </a:xfrm>
          <a:prstGeom prst="straightConnector1">
            <a:avLst/>
          </a:prstGeom>
          <a:ln w="38100">
            <a:solidFill>
              <a:srgbClr val="ABBC3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D521510-D01F-422D-BA1F-EBACF15B7407}"/>
              </a:ext>
            </a:extLst>
          </p:cNvPr>
          <p:cNvSpPr txBox="1"/>
          <p:nvPr/>
        </p:nvSpPr>
        <p:spPr>
          <a:xfrm>
            <a:off x="5219849" y="3525935"/>
            <a:ext cx="540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Yes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3085A6-F48D-7BF4-4424-52FB77E8EE1B}"/>
                  </a:ext>
                </a:extLst>
              </p14:cNvPr>
              <p14:cNvContentPartPr/>
              <p14:nvPr/>
            </p14:nvContentPartPr>
            <p14:xfrm>
              <a:off x="641881" y="3697615"/>
              <a:ext cx="3196144" cy="2226251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3085A6-F48D-7BF4-4424-52FB77E8EE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3873" y="3679583"/>
                <a:ext cx="3231801" cy="226195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E4861DE-256C-C787-1EB7-A6B63096BECD}"/>
              </a:ext>
            </a:extLst>
          </p:cNvPr>
          <p:cNvSpPr txBox="1"/>
          <p:nvPr/>
        </p:nvSpPr>
        <p:spPr>
          <a:xfrm>
            <a:off x="1035022" y="3292563"/>
            <a:ext cx="249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Tuned Hyperparameters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EB24E-37A7-8F96-0800-0459399DCA62}"/>
              </a:ext>
            </a:extLst>
          </p:cNvPr>
          <p:cNvSpPr txBox="1"/>
          <p:nvPr/>
        </p:nvSpPr>
        <p:spPr>
          <a:xfrm>
            <a:off x="721818" y="3909694"/>
            <a:ext cx="24223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</a:rPr>
              <a:t>n_jobs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-1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</a:rPr>
              <a:t>n_estimators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11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</a:rPr>
              <a:t>max_depth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5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Subsample = 0.8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</a:rPr>
              <a:t>colsample_bytree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0.7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Seed = 1301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8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33" grpId="0"/>
      <p:bldP spid="38" grpId="0"/>
      <p:bldP spid="48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C484-1D36-4041-8309-08478263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6632"/>
            <a:ext cx="7992888" cy="796908"/>
          </a:xfrm>
        </p:spPr>
        <p:txBody>
          <a:bodyPr>
            <a:normAutofit/>
          </a:bodyPr>
          <a:lstStyle/>
          <a:p>
            <a:r>
              <a:rPr lang="en-US" sz="2800" dirty="0"/>
              <a:t>Checking Results With Validation and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03B60-8338-4348-B640-A880BFBA2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2900205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i="0" dirty="0"/>
          </a:p>
          <a:p>
            <a:r>
              <a:rPr lang="en-US" b="1" i="0" dirty="0"/>
              <a:t>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4B274-6EEA-4CF5-83DE-4B179BE8B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4078544" cy="2482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06845E-A501-4021-A5A8-F1F67BB7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81" y="1269004"/>
            <a:ext cx="4318077" cy="2482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4B1EA8-4F24-80AF-5BD2-0EA3E741FE30}"/>
              </a:ext>
            </a:extLst>
          </p:cNvPr>
          <p:cNvSpPr txBox="1"/>
          <p:nvPr/>
        </p:nvSpPr>
        <p:spPr>
          <a:xfrm>
            <a:off x="683568" y="393328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8A02"/>
                </a:solidFill>
              </a:rPr>
              <a:t>Mean Absolute Deviation = 8.29%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D9544-73BF-EECB-E048-B1324ACFE619}"/>
              </a:ext>
            </a:extLst>
          </p:cNvPr>
          <p:cNvSpPr txBox="1"/>
          <p:nvPr/>
        </p:nvSpPr>
        <p:spPr>
          <a:xfrm>
            <a:off x="5076056" y="393328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8A02"/>
                </a:solidFill>
              </a:rPr>
              <a:t>Mean Absolute Deviation = 8.37%</a:t>
            </a:r>
            <a:endParaRPr lang="en-US" dirty="0">
              <a:solidFill>
                <a:srgbClr val="448A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9A22-7EB2-A1D8-0A04-3FDA1731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Model and Build Backend</a:t>
            </a:r>
          </a:p>
        </p:txBody>
      </p:sp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91800E34-8148-EC3C-09AC-F579F2A425D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850" y="1214438"/>
            <a:ext cx="8509000" cy="4786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44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2483-8FA9-A3D1-F002-EE4E88AE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 to Deploy and Build Web App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39AD04F5-0925-C829-4AFB-4105FCFA31B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1740" y="1287933"/>
            <a:ext cx="6773220" cy="4639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857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E68EFD-B982-0B9B-DE13-F8B34938EE2C}"/>
              </a:ext>
            </a:extLst>
          </p:cNvPr>
          <p:cNvSpPr txBox="1"/>
          <p:nvPr/>
        </p:nvSpPr>
        <p:spPr>
          <a:xfrm>
            <a:off x="3995936" y="2420888"/>
            <a:ext cx="36551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+mj-lt"/>
              </a:rPr>
              <a:t>Power System I Laboratory </a:t>
            </a:r>
          </a:p>
          <a:p>
            <a:r>
              <a:rPr lang="en-US" dirty="0">
                <a:solidFill>
                  <a:srgbClr val="FFFF00"/>
                </a:solidFill>
                <a:latin typeface="+mj-lt"/>
              </a:rPr>
              <a:t>Course No: EEE 306</a:t>
            </a:r>
          </a:p>
          <a:p>
            <a:endParaRPr lang="en-US" dirty="0">
              <a:solidFill>
                <a:srgbClr val="FFFF00"/>
              </a:solidFill>
              <a:latin typeface="+mj-lt"/>
            </a:endParaRPr>
          </a:p>
          <a:p>
            <a:r>
              <a:rPr lang="en-US" dirty="0">
                <a:solidFill>
                  <a:srgbClr val="FFFF00"/>
                </a:solidFill>
                <a:latin typeface="+mj-lt"/>
              </a:rPr>
              <a:t>Md. </a:t>
            </a:r>
            <a:r>
              <a:rPr lang="en-US" dirty="0" err="1">
                <a:solidFill>
                  <a:srgbClr val="FFFF00"/>
                </a:solidFill>
                <a:latin typeface="+mj-lt"/>
              </a:rPr>
              <a:t>Rokonuzzaman</a:t>
            </a:r>
            <a:r>
              <a:rPr lang="en-US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+mj-lt"/>
              </a:rPr>
              <a:t>Rokon</a:t>
            </a:r>
            <a:r>
              <a:rPr lang="en-US" dirty="0">
                <a:solidFill>
                  <a:srgbClr val="FFFF00"/>
                </a:solidFill>
                <a:latin typeface="+mj-lt"/>
              </a:rPr>
              <a:t> - 1806180</a:t>
            </a:r>
          </a:p>
          <a:p>
            <a:r>
              <a:rPr lang="en-US" dirty="0">
                <a:solidFill>
                  <a:srgbClr val="FFFF00"/>
                </a:solidFill>
                <a:latin typeface="+mj-lt"/>
              </a:rPr>
              <a:t>Md. Meherab Hossain - 1806182</a:t>
            </a:r>
          </a:p>
          <a:p>
            <a:r>
              <a:rPr lang="en-US" dirty="0">
                <a:solidFill>
                  <a:srgbClr val="FFFF00"/>
                </a:solidFill>
                <a:latin typeface="+mj-lt"/>
              </a:rPr>
              <a:t>Md. Alamgir Hossain - 1806186</a:t>
            </a:r>
          </a:p>
          <a:p>
            <a:r>
              <a:rPr lang="en-US" dirty="0">
                <a:solidFill>
                  <a:srgbClr val="FFFF00"/>
                </a:solidFill>
                <a:latin typeface="+mj-lt"/>
              </a:rPr>
              <a:t>Asif </a:t>
            </a:r>
            <a:r>
              <a:rPr lang="en-US" dirty="0" err="1">
                <a:solidFill>
                  <a:srgbClr val="FFFF00"/>
                </a:solidFill>
                <a:latin typeface="+mj-lt"/>
              </a:rPr>
              <a:t>Quadir</a:t>
            </a:r>
            <a:r>
              <a:rPr lang="en-US" dirty="0">
                <a:solidFill>
                  <a:srgbClr val="FFFF00"/>
                </a:solidFill>
                <a:latin typeface="+mj-lt"/>
              </a:rPr>
              <a:t> - 1806187</a:t>
            </a:r>
          </a:p>
          <a:p>
            <a:r>
              <a:rPr lang="en-US" dirty="0">
                <a:solidFill>
                  <a:srgbClr val="FFFF00"/>
                </a:solidFill>
                <a:latin typeface="+mj-lt"/>
              </a:rPr>
              <a:t>Fahim Shahriar </a:t>
            </a:r>
            <a:r>
              <a:rPr lang="en-US" dirty="0" err="1">
                <a:solidFill>
                  <a:srgbClr val="FFFF00"/>
                </a:solidFill>
                <a:latin typeface="+mj-lt"/>
              </a:rPr>
              <a:t>Talukder</a:t>
            </a:r>
            <a:r>
              <a:rPr lang="en-US" dirty="0">
                <a:solidFill>
                  <a:srgbClr val="FFFF00"/>
                </a:solidFill>
                <a:latin typeface="+mj-lt"/>
              </a:rPr>
              <a:t> - 1806193</a:t>
            </a:r>
          </a:p>
        </p:txBody>
      </p:sp>
    </p:spTree>
    <p:extLst>
      <p:ext uri="{BB962C8B-B14F-4D97-AF65-F5344CB8AC3E}">
        <p14:creationId xmlns:p14="http://schemas.microsoft.com/office/powerpoint/2010/main" val="3585015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3F61-2E70-600F-29D8-88B51D76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Demonstration of Web Application (User Input)</a:t>
            </a:r>
          </a:p>
        </p:txBody>
      </p:sp>
      <p:pic>
        <p:nvPicPr>
          <p:cNvPr id="4" name="Google Shape;67;p15">
            <a:extLst>
              <a:ext uri="{FF2B5EF4-FFF2-40B4-BE49-F238E27FC236}">
                <a16:creationId xmlns:a16="http://schemas.microsoft.com/office/drawing/2014/main" id="{154346E8-D1E3-B769-E9FB-930467C7BFF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52736"/>
            <a:ext cx="9144000" cy="5805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337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B6E0-8637-1A60-7FC3-4F54C2ED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Web Application (Prediction)</a:t>
            </a:r>
          </a:p>
        </p:txBody>
      </p:sp>
      <p:pic>
        <p:nvPicPr>
          <p:cNvPr id="4" name="Google Shape;68;p15">
            <a:extLst>
              <a:ext uri="{FF2B5EF4-FFF2-40B4-BE49-F238E27FC236}">
                <a16:creationId xmlns:a16="http://schemas.microsoft.com/office/drawing/2014/main" id="{FAC7871D-FDEC-9501-1F45-5574B2E5C3A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52736"/>
            <a:ext cx="9144000" cy="5805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599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259632" y="3861048"/>
            <a:ext cx="5688632" cy="1944216"/>
          </a:xfrm>
        </p:spPr>
        <p:txBody>
          <a:bodyPr/>
          <a:lstStyle/>
          <a:p>
            <a:pPr algn="l"/>
            <a:r>
              <a:rPr lang="en-US" altLang="ko-KR" dirty="0"/>
              <a:t>THANK YOU 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59D6-A0B7-45F6-813D-8F270789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What is load forecasting?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0FDF5-CC1E-9C0C-3D67-E6119A1C7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Generation of Electricity depends on demand.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200" i="0" dirty="0">
                <a:ea typeface="+mn-ea"/>
              </a:rPr>
              <a:t>E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ssential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for the electric  power companies to estimate the load demand their distributing regions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This load estimation under various circumstances is usually referred to as load forecasting.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38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01543" y="1264063"/>
            <a:ext cx="8110821" cy="741333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i="0" dirty="0"/>
              <a:t>Planning for the expansion of the power system begins with a prediction of expected future load requirements.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22313" y="116632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Necessity of Load Forecasting 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0" y="1192055"/>
            <a:ext cx="347443" cy="487640"/>
          </a:xfrm>
          <a:prstGeom prst="rect">
            <a:avLst/>
          </a:prstGeom>
        </p:spPr>
      </p:pic>
      <p:sp>
        <p:nvSpPr>
          <p:cNvPr id="6" name="내용 개체 틀 36">
            <a:extLst>
              <a:ext uri="{FF2B5EF4-FFF2-40B4-BE49-F238E27FC236}">
                <a16:creationId xmlns:a16="http://schemas.microsoft.com/office/drawing/2014/main" id="{C8A8B03C-78B7-B133-2665-7A6820729147}"/>
              </a:ext>
            </a:extLst>
          </p:cNvPr>
          <p:cNvSpPr txBox="1">
            <a:spLocks/>
          </p:cNvSpPr>
          <p:nvPr/>
        </p:nvSpPr>
        <p:spPr>
          <a:xfrm>
            <a:off x="701543" y="2074990"/>
            <a:ext cx="8110821" cy="7413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000" i="0" dirty="0"/>
              <a:t>To reach decisions about the production and purchase of electricity, Switching loads, managing voltage, rearranging networks, and building infrastructure</a:t>
            </a: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id="{A74ED14C-277F-DA9F-4C2E-0E3A2159F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0" y="2002982"/>
            <a:ext cx="347443" cy="487640"/>
          </a:xfrm>
          <a:prstGeom prst="rect">
            <a:avLst/>
          </a:prstGeom>
        </p:spPr>
      </p:pic>
      <p:sp>
        <p:nvSpPr>
          <p:cNvPr id="8" name="내용 개체 틀 36">
            <a:extLst>
              <a:ext uri="{FF2B5EF4-FFF2-40B4-BE49-F238E27FC236}">
                <a16:creationId xmlns:a16="http://schemas.microsoft.com/office/drawing/2014/main" id="{71C8E00A-A144-8F2C-0CC6-0FAEA161C2BE}"/>
              </a:ext>
            </a:extLst>
          </p:cNvPr>
          <p:cNvSpPr txBox="1">
            <a:spLocks/>
          </p:cNvSpPr>
          <p:nvPr/>
        </p:nvSpPr>
        <p:spPr>
          <a:xfrm>
            <a:off x="705588" y="2824461"/>
            <a:ext cx="8110821" cy="398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900" i="0" dirty="0"/>
              <a:t>For proper Grid formation </a:t>
            </a:r>
          </a:p>
        </p:txBody>
      </p:sp>
      <p:pic>
        <p:nvPicPr>
          <p:cNvPr id="9" name="그림 1">
            <a:extLst>
              <a:ext uri="{FF2B5EF4-FFF2-40B4-BE49-F238E27FC236}">
                <a16:creationId xmlns:a16="http://schemas.microsoft.com/office/drawing/2014/main" id="{E3B4D05E-5CB1-7415-4470-03B711E25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" y="2752452"/>
            <a:ext cx="347443" cy="487640"/>
          </a:xfrm>
          <a:prstGeom prst="rect">
            <a:avLst/>
          </a:prstGeom>
        </p:spPr>
      </p:pic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A693602D-3E47-E4AD-EB94-25ED054A0F82}"/>
              </a:ext>
            </a:extLst>
          </p:cNvPr>
          <p:cNvSpPr txBox="1">
            <a:spLocks/>
          </p:cNvSpPr>
          <p:nvPr/>
        </p:nvSpPr>
        <p:spPr>
          <a:xfrm>
            <a:off x="718668" y="3288293"/>
            <a:ext cx="8110821" cy="398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900" i="0" dirty="0"/>
              <a:t>For proper Electrical sales </a:t>
            </a:r>
          </a:p>
        </p:txBody>
      </p:sp>
      <p:pic>
        <p:nvPicPr>
          <p:cNvPr id="11" name="그림 1">
            <a:extLst>
              <a:ext uri="{FF2B5EF4-FFF2-40B4-BE49-F238E27FC236}">
                <a16:creationId xmlns:a16="http://schemas.microsoft.com/office/drawing/2014/main" id="{73D24B5E-8EBF-4918-4A3E-7895997EB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5" y="3216284"/>
            <a:ext cx="347443" cy="487640"/>
          </a:xfrm>
          <a:prstGeom prst="rect">
            <a:avLst/>
          </a:prstGeom>
        </p:spPr>
      </p:pic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5596512E-D4CE-195E-76E3-5C35FA6AACDD}"/>
              </a:ext>
            </a:extLst>
          </p:cNvPr>
          <p:cNvSpPr txBox="1">
            <a:spLocks/>
          </p:cNvSpPr>
          <p:nvPr/>
        </p:nvSpPr>
        <p:spPr>
          <a:xfrm>
            <a:off x="718668" y="3792864"/>
            <a:ext cx="8110821" cy="398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900" i="0" dirty="0"/>
              <a:t>For the electricity system's effective planning</a:t>
            </a:r>
            <a:r>
              <a:rPr lang="en-US" altLang="ko-KR" sz="1900" dirty="0"/>
              <a:t>.</a:t>
            </a:r>
          </a:p>
        </p:txBody>
      </p:sp>
      <p:pic>
        <p:nvPicPr>
          <p:cNvPr id="13" name="그림 1">
            <a:extLst>
              <a:ext uri="{FF2B5EF4-FFF2-40B4-BE49-F238E27FC236}">
                <a16:creationId xmlns:a16="http://schemas.microsoft.com/office/drawing/2014/main" id="{DA39B0E8-15C7-9141-D2A6-05ADA1704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5" y="3720855"/>
            <a:ext cx="347443" cy="487640"/>
          </a:xfrm>
          <a:prstGeom prst="rect">
            <a:avLst/>
          </a:prstGeom>
        </p:spPr>
      </p:pic>
      <p:sp>
        <p:nvSpPr>
          <p:cNvPr id="14" name="내용 개체 틀 36">
            <a:extLst>
              <a:ext uri="{FF2B5EF4-FFF2-40B4-BE49-F238E27FC236}">
                <a16:creationId xmlns:a16="http://schemas.microsoft.com/office/drawing/2014/main" id="{10627971-AEA0-1C75-8D26-4B79569AC7D7}"/>
              </a:ext>
            </a:extLst>
          </p:cNvPr>
          <p:cNvSpPr txBox="1">
            <a:spLocks/>
          </p:cNvSpPr>
          <p:nvPr/>
        </p:nvSpPr>
        <p:spPr>
          <a:xfrm>
            <a:off x="722312" y="4280504"/>
            <a:ext cx="8110821" cy="398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900" i="0" dirty="0"/>
              <a:t>In order to properly plan the transmission and distribution infrastructure</a:t>
            </a:r>
            <a:r>
              <a:rPr lang="en-US" altLang="ko-KR" sz="1900" dirty="0"/>
              <a:t>.</a:t>
            </a:r>
          </a:p>
        </p:txBody>
      </p:sp>
      <p:pic>
        <p:nvPicPr>
          <p:cNvPr id="15" name="그림 1">
            <a:extLst>
              <a:ext uri="{FF2B5EF4-FFF2-40B4-BE49-F238E27FC236}">
                <a16:creationId xmlns:a16="http://schemas.microsoft.com/office/drawing/2014/main" id="{7634EAE2-0B7F-52B6-2BFC-C148E15B4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9" y="4208495"/>
            <a:ext cx="347443" cy="487640"/>
          </a:xfrm>
          <a:prstGeom prst="rect">
            <a:avLst/>
          </a:prstGeom>
        </p:spPr>
      </p:pic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D2F2EBCE-7DBB-212F-C0CC-7AC387C2251D}"/>
              </a:ext>
            </a:extLst>
          </p:cNvPr>
          <p:cNvSpPr txBox="1">
            <a:spLocks/>
          </p:cNvSpPr>
          <p:nvPr/>
        </p:nvSpPr>
        <p:spPr>
          <a:xfrm>
            <a:off x="730297" y="4768144"/>
            <a:ext cx="8110821" cy="398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900" i="0" dirty="0"/>
              <a:t>For efficient power system performance.</a:t>
            </a:r>
          </a:p>
        </p:txBody>
      </p:sp>
      <p:pic>
        <p:nvPicPr>
          <p:cNvPr id="17" name="그림 1">
            <a:extLst>
              <a:ext uri="{FF2B5EF4-FFF2-40B4-BE49-F238E27FC236}">
                <a16:creationId xmlns:a16="http://schemas.microsoft.com/office/drawing/2014/main" id="{A68F2EE9-FF3A-E0FF-C461-EFA1C5BA9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4" y="4696135"/>
            <a:ext cx="347443" cy="487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ED90-C0A5-5C46-D88E-B04A1618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200" dirty="0"/>
              <a:t>Working Procedure </a:t>
            </a:r>
            <a:endParaRPr lang="en-US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D2E1A3-5630-9298-AC2D-B5DA2FA3C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080773"/>
              </p:ext>
            </p:extLst>
          </p:nvPr>
        </p:nvGraphicFramePr>
        <p:xfrm>
          <a:off x="323850" y="1176338"/>
          <a:ext cx="8509000" cy="4862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46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76D54F-F839-4B24-B33E-E17BCC4C4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3C09FE-09C5-4711-B3C3-C18440E49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7EDBC6-9013-4637-B5C2-9A0DD7DCA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83845B-1CAC-46ED-A656-FBDC3EC2F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3F3070-6EBC-405C-B769-8C08148B6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71A2BB-E43B-477B-979B-D081BFF3B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072495-F460-446C-A7CE-16A7E58AF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306CF5-614F-466D-BE7B-E9698CA68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0AE65F-8165-486E-B39A-54A9C3ABF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AE53E7-783F-4081-9BB7-A6202E3E0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CC4396-6B63-4801-8DEF-3D8E983B7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A1D13E-6A6E-49E0-A78A-44ECD43F83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5A93C5-759E-4BFE-966D-34CBDEAF83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E5AD1F-CFE7-4EC7-8638-5F2A3C85F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3FCFD5-CB53-4AA9-8D48-B845FFDB9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59D6-A0B7-45F6-813D-8F270789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200" dirty="0"/>
              <a:t>Dataset Description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0FDF5-CC1E-9C0C-3D67-E6119A1C7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Entire Dataset was collected from Kaggle Competition and title was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r>
              <a:rPr lang="en-US" sz="2000" i="0" dirty="0">
                <a:ea typeface="+mn-ea"/>
              </a:rPr>
              <a:t>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“Hourly Energy Demand Generation and Weather”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This competition contains two individual dataset</a:t>
            </a:r>
          </a:p>
          <a:p>
            <a:pPr lvl="1" indent="-342900" defTabSz="457200" latinLnBrk="0">
              <a:lnSpc>
                <a:spcPct val="150000"/>
              </a:lnSpc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Energy dataset: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This dataset contains hourly electricity generation, demand and pricing information for years 2015 to 2018 of Spain (total 28 columns).</a:t>
            </a:r>
          </a:p>
          <a:p>
            <a:pPr lvl="1" indent="-342900" defTabSz="457200" latinLnBrk="0">
              <a:lnSpc>
                <a:spcPct val="150000"/>
              </a:lnSpc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Weather features: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This dataset contains hourly weather information like Temperature, Humidity, Windspeed, atmospheric pressure of five major cities of </a:t>
            </a:r>
            <a:r>
              <a:rPr lang="en-US" sz="2000" i="0" dirty="0">
                <a:ea typeface="+mn-ea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pain. </a:t>
            </a:r>
          </a:p>
        </p:txBody>
      </p:sp>
    </p:spTree>
    <p:extLst>
      <p:ext uri="{BB962C8B-B14F-4D97-AF65-F5344CB8AC3E}">
        <p14:creationId xmlns:p14="http://schemas.microsoft.com/office/powerpoint/2010/main" val="114166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59D6-A0B7-45F6-813D-8F270789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200" dirty="0"/>
              <a:t>Dataset Description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(cont.)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0FDF5-CC1E-9C0C-3D67-E6119A1C7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r>
              <a:rPr lang="en-US" sz="2000" i="0" dirty="0">
                <a:ea typeface="+mn-ea"/>
              </a:rPr>
              <a:t>Five major cities were taken from five different regions to represent weather information of the whole country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r>
              <a:rPr lang="en-US" sz="2000" i="0" dirty="0">
                <a:ea typeface="+mn-ea"/>
              </a:rPr>
              <a:t>   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3B3B5-B503-03BA-2261-DB25CFBAE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311" y="2143762"/>
            <a:ext cx="5979378" cy="41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2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A236-0822-2A8C-4215-F4DD965D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75C7D-A674-8425-305C-92993C4B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200" i="0" dirty="0"/>
              <a:t>Removing duplicate data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200" i="0" dirty="0"/>
              <a:t>Removing outliers and other preprocessing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200" i="0" dirty="0"/>
              <a:t>Merging two dataset basis on hourly timestamp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200" i="0" dirty="0"/>
              <a:t>Removing incomplete rows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200" i="0" dirty="0"/>
              <a:t>After merging size of the dataset become 35064×89 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sz="2200" i="0" dirty="0"/>
          </a:p>
          <a:p>
            <a:pPr>
              <a:buFontTx/>
              <a:buChar char="-"/>
            </a:pPr>
            <a:endParaRPr lang="en-US" sz="2000" i="0" dirty="0"/>
          </a:p>
          <a:p>
            <a:pPr>
              <a:buFontTx/>
              <a:buChar char="-"/>
            </a:pPr>
            <a:endParaRPr lang="en-US" sz="20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2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9520-DA27-9BEC-4C02-F3332B29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C1DB-6574-06EF-B738-215FD1257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200" i="0" dirty="0">
                <a:latin typeface="-apple-system"/>
              </a:rPr>
              <a:t>Required features selecting from the merged dataset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200" i="0" dirty="0">
                <a:latin typeface="-apple-system"/>
              </a:rPr>
              <a:t>Select </a:t>
            </a:r>
            <a:r>
              <a:rPr lang="en-US" sz="2200" i="0" dirty="0">
                <a:solidFill>
                  <a:schemeClr val="tx1"/>
                </a:solidFill>
                <a:latin typeface="-apple-system"/>
              </a:rPr>
              <a:t>total load actual </a:t>
            </a:r>
            <a:r>
              <a:rPr lang="en-US" sz="2200" i="0" dirty="0">
                <a:latin typeface="-apple-system"/>
              </a:rPr>
              <a:t>as our target column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200" i="0" dirty="0">
                <a:latin typeface="-apple-system"/>
              </a:rPr>
              <a:t>As input selecting </a:t>
            </a:r>
            <a:r>
              <a:rPr lang="en-US" sz="2200" i="0" dirty="0"/>
              <a:t> </a:t>
            </a:r>
            <a:r>
              <a:rPr lang="en-US" sz="2200" i="0" dirty="0">
                <a:solidFill>
                  <a:schemeClr val="tx1"/>
                </a:solidFill>
              </a:rPr>
              <a:t>Day, Month, Year and Hour </a:t>
            </a:r>
            <a:r>
              <a:rPr lang="en-US" sz="2200" i="0" dirty="0"/>
              <a:t>to represent time            information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200" i="0" dirty="0"/>
              <a:t>And </a:t>
            </a:r>
            <a:r>
              <a:rPr lang="en-US" sz="2200" i="0" dirty="0">
                <a:solidFill>
                  <a:schemeClr val="tx1"/>
                </a:solidFill>
              </a:rPr>
              <a:t>temperature (K)</a:t>
            </a:r>
            <a:r>
              <a:rPr lang="es-ES" sz="2200" i="0" dirty="0">
                <a:solidFill>
                  <a:schemeClr val="tx1"/>
                </a:solidFill>
              </a:rPr>
              <a:t>, </a:t>
            </a:r>
            <a:r>
              <a:rPr lang="en-US" sz="2200" i="0" dirty="0">
                <a:solidFill>
                  <a:schemeClr val="tx1"/>
                </a:solidFill>
              </a:rPr>
              <a:t>atmospheric</a:t>
            </a:r>
            <a:r>
              <a:rPr lang="es-ES" sz="2200" i="0" dirty="0">
                <a:solidFill>
                  <a:schemeClr val="tx1"/>
                </a:solidFill>
              </a:rPr>
              <a:t> </a:t>
            </a:r>
            <a:r>
              <a:rPr lang="es-ES" sz="2200" i="0" dirty="0" err="1">
                <a:solidFill>
                  <a:schemeClr val="tx1"/>
                </a:solidFill>
              </a:rPr>
              <a:t>pressure</a:t>
            </a:r>
            <a:r>
              <a:rPr lang="es-ES" sz="2200" i="0" dirty="0">
                <a:solidFill>
                  <a:schemeClr val="tx1"/>
                </a:solidFill>
              </a:rPr>
              <a:t> (hPa), </a:t>
            </a:r>
            <a:r>
              <a:rPr lang="es-ES" sz="2200" i="0" dirty="0" err="1">
                <a:solidFill>
                  <a:schemeClr val="tx1"/>
                </a:solidFill>
              </a:rPr>
              <a:t>humidity</a:t>
            </a:r>
            <a:r>
              <a:rPr lang="es-ES" sz="2200" i="0" dirty="0">
                <a:solidFill>
                  <a:schemeClr val="tx1"/>
                </a:solidFill>
              </a:rPr>
              <a:t> (%) and   </a:t>
            </a:r>
            <a:r>
              <a:rPr lang="es-ES" sz="2200" i="0" dirty="0" err="1">
                <a:solidFill>
                  <a:schemeClr val="tx1"/>
                </a:solidFill>
              </a:rPr>
              <a:t>wind</a:t>
            </a:r>
            <a:r>
              <a:rPr lang="es-ES" sz="2200" i="0" dirty="0">
                <a:solidFill>
                  <a:schemeClr val="tx1"/>
                </a:solidFill>
              </a:rPr>
              <a:t> </a:t>
            </a:r>
            <a:r>
              <a:rPr lang="es-ES" sz="2200" i="0" dirty="0" err="1">
                <a:solidFill>
                  <a:schemeClr val="tx1"/>
                </a:solidFill>
              </a:rPr>
              <a:t>speed</a:t>
            </a:r>
            <a:r>
              <a:rPr lang="es-ES" sz="2200" i="0" dirty="0">
                <a:solidFill>
                  <a:schemeClr val="tx1"/>
                </a:solidFill>
              </a:rPr>
              <a:t> (m/s) </a:t>
            </a:r>
            <a:r>
              <a:rPr lang="es-ES" sz="2200" i="0" dirty="0"/>
              <a:t>for </a:t>
            </a:r>
            <a:r>
              <a:rPr lang="en-US" sz="2200" i="0" dirty="0"/>
              <a:t>each</a:t>
            </a:r>
            <a:r>
              <a:rPr lang="es-ES" sz="2200" i="0" dirty="0"/>
              <a:t> </a:t>
            </a:r>
            <a:r>
              <a:rPr lang="en-US" sz="2200" i="0" dirty="0"/>
              <a:t>city</a:t>
            </a:r>
            <a:r>
              <a:rPr lang="es-ES" sz="2200" i="0" dirty="0"/>
              <a:t> </a:t>
            </a:r>
            <a:r>
              <a:rPr lang="en-US" sz="2200" i="0" dirty="0"/>
              <a:t>to represent weather information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200" i="0" dirty="0"/>
              <a:t>Now, we have 24 columns as input features and one as target.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11723</TotalTime>
  <Words>781</Words>
  <Application>Microsoft Office PowerPoint</Application>
  <PresentationFormat>On-screen Show (4:3)</PresentationFormat>
  <Paragraphs>184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맑은 고딕</vt:lpstr>
      <vt:lpstr>Calibri</vt:lpstr>
      <vt:lpstr>Wingdings 3</vt:lpstr>
      <vt:lpstr>-apple-system</vt:lpstr>
      <vt:lpstr>굴림체</vt:lpstr>
      <vt:lpstr>Arial</vt:lpstr>
      <vt:lpstr>Calibri Light</vt:lpstr>
      <vt:lpstr>Office 테마</vt:lpstr>
      <vt:lpstr>Electrical Load Consumption Forecasting  Using  Machine Learning</vt:lpstr>
      <vt:lpstr>PowerPoint Presentation</vt:lpstr>
      <vt:lpstr>What is load forecasting?</vt:lpstr>
      <vt:lpstr>Necessity of Load Forecasting </vt:lpstr>
      <vt:lpstr>Working Procedure </vt:lpstr>
      <vt:lpstr>Dataset Description</vt:lpstr>
      <vt:lpstr>Dataset Description (cont.)</vt:lpstr>
      <vt:lpstr>Dataset Preparation</vt:lpstr>
      <vt:lpstr>Feature Selection</vt:lpstr>
      <vt:lpstr>Checking Outliers</vt:lpstr>
      <vt:lpstr>Checking Correlation</vt:lpstr>
      <vt:lpstr>Dataset Splitting</vt:lpstr>
      <vt:lpstr>Machine Learning Algorithm</vt:lpstr>
      <vt:lpstr>Machine Learning Algorithm (Cont.)</vt:lpstr>
      <vt:lpstr>Training Data Set and Optimization</vt:lpstr>
      <vt:lpstr>Hyperparameter Tuning</vt:lpstr>
      <vt:lpstr>Checking Results With Validation and Test Set</vt:lpstr>
      <vt:lpstr>Deploying Model and Build Backend</vt:lpstr>
      <vt:lpstr>Work Flow to Deploy and Build Web App</vt:lpstr>
      <vt:lpstr>Demonstration of Web Application (User Input)</vt:lpstr>
      <vt:lpstr>Demonstration of Web Application (Prediction)</vt:lpstr>
      <vt:lpstr>THANK YOU 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1806182 - Md. Meherab Hossain</cp:lastModifiedBy>
  <cp:revision>8</cp:revision>
  <dcterms:created xsi:type="dcterms:W3CDTF">2010-02-01T08:03:16Z</dcterms:created>
  <dcterms:modified xsi:type="dcterms:W3CDTF">2022-08-28T07:45:22Z</dcterms:modified>
  <cp:category>www.slidemembers.com</cp:category>
</cp:coreProperties>
</file>